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60" r:id="rId5"/>
    <p:sldMasterId id="2147483648" r:id="rId6"/>
  </p:sldMasterIdLst>
  <p:notesMasterIdLst>
    <p:notesMasterId r:id="rId32"/>
  </p:notesMasterIdLst>
  <p:sldIdLst>
    <p:sldId id="256" r:id="rId7"/>
    <p:sldId id="358" r:id="rId8"/>
    <p:sldId id="260" r:id="rId9"/>
    <p:sldId id="263" r:id="rId10"/>
    <p:sldId id="265" r:id="rId11"/>
    <p:sldId id="269" r:id="rId12"/>
    <p:sldId id="270" r:id="rId13"/>
    <p:sldId id="271" r:id="rId14"/>
    <p:sldId id="272" r:id="rId15"/>
    <p:sldId id="258" r:id="rId16"/>
    <p:sldId id="287" r:id="rId17"/>
    <p:sldId id="290" r:id="rId18"/>
    <p:sldId id="259" r:id="rId19"/>
    <p:sldId id="291" r:id="rId20"/>
    <p:sldId id="277" r:id="rId21"/>
    <p:sldId id="359" r:id="rId22"/>
    <p:sldId id="354" r:id="rId23"/>
    <p:sldId id="355" r:id="rId24"/>
    <p:sldId id="280" r:id="rId25"/>
    <p:sldId id="288" r:id="rId26"/>
    <p:sldId id="421" r:id="rId27"/>
    <p:sldId id="282" r:id="rId28"/>
    <p:sldId id="283" r:id="rId29"/>
    <p:sldId id="284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827"/>
    <a:srgbClr val="4E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35" autoAdjust="0"/>
  </p:normalViewPr>
  <p:slideViewPr>
    <p:cSldViewPr snapToGrid="0">
      <p:cViewPr varScale="1">
        <p:scale>
          <a:sx n="52" d="100"/>
          <a:sy n="52" d="100"/>
        </p:scale>
        <p:origin x="12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65844-E09F-4C21-B99D-D75FABB3897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FF5E0-5534-4D1D-9157-AA22A728C967}">
      <dgm:prSet phldrT="[Text]"/>
      <dgm:spPr>
        <a:xfrm>
          <a:off x="944715" y="841381"/>
          <a:ext cx="581354" cy="555984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gm:t>
    </dgm:pt>
    <dgm:pt modelId="{7D23D07C-E360-4D84-B6A8-FF4D76E5B80A}" type="parTrans" cxnId="{4D45167E-ABE7-4385-82CB-2D3B408CC32D}">
      <dgm:prSet/>
      <dgm:spPr/>
      <dgm:t>
        <a:bodyPr/>
        <a:lstStyle/>
        <a:p>
          <a:endParaRPr lang="en-US"/>
        </a:p>
      </dgm:t>
    </dgm:pt>
    <dgm:pt modelId="{188AEEB8-B55C-4EDA-85C2-DFFBC15E0822}" type="sibTrans" cxnId="{4D45167E-ABE7-4385-82CB-2D3B408CC32D}">
      <dgm:prSet/>
      <dgm:spPr/>
      <dgm:t>
        <a:bodyPr/>
        <a:lstStyle/>
        <a:p>
          <a:endParaRPr lang="en-US"/>
        </a:p>
      </dgm:t>
    </dgm:pt>
    <dgm:pt modelId="{0162300E-A92A-4DC5-BEFB-9C2F1215D2DE}">
      <dgm:prSet phldrT="[Text]"/>
      <dgm:spPr>
        <a:xfrm>
          <a:off x="527906" y="28209"/>
          <a:ext cx="633756" cy="507005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gm:t>
    </dgm:pt>
    <dgm:pt modelId="{21DA5E57-2474-4E8D-8573-4CAF95EF0FA6}" type="parTrans" cxnId="{54331A5E-3933-42BF-9136-7DC9027C10C0}">
      <dgm:prSet/>
      <dgm:spPr>
        <a:xfrm rot="14700000">
          <a:off x="573811" y="386279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066B1AAC-E3A5-43A5-834C-2C6F95CE9104}" type="sibTrans" cxnId="{54331A5E-3933-42BF-9136-7DC9027C10C0}">
      <dgm:prSet/>
      <dgm:spPr/>
      <dgm:t>
        <a:bodyPr/>
        <a:lstStyle/>
        <a:p>
          <a:endParaRPr lang="en-US"/>
        </a:p>
      </dgm:t>
    </dgm:pt>
    <dgm:pt modelId="{9C3036A2-B1F4-492A-AA66-34F40C1A82D7}">
      <dgm:prSet phldrT="[Text]"/>
      <dgm:spPr>
        <a:xfrm>
          <a:off x="1309122" y="28209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gm:t>
    </dgm:pt>
    <dgm:pt modelId="{5CDE4861-143B-448F-A224-09DF44CBCDF1}" type="parTrans" cxnId="{204C0FA8-11E3-4F96-A4ED-DFDBAC7BEC67}">
      <dgm:prSet/>
      <dgm:spPr>
        <a:xfrm rot="17700000">
          <a:off x="1193030" y="462480"/>
          <a:ext cx="608694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DD6E6EBC-5FBD-4C1C-8F04-C423B618082D}" type="sibTrans" cxnId="{204C0FA8-11E3-4F96-A4ED-DFDBAC7BEC67}">
      <dgm:prSet/>
      <dgm:spPr/>
      <dgm:t>
        <a:bodyPr/>
        <a:lstStyle/>
        <a:p>
          <a:endParaRPr lang="en-US"/>
        </a:p>
      </dgm:t>
    </dgm:pt>
    <dgm:pt modelId="{A885B388-96EB-4B4E-8A82-1EA77F142308}">
      <dgm:prSet phldrT="[Text]"/>
      <dgm:spPr>
        <a:xfrm>
          <a:off x="0" y="635291"/>
          <a:ext cx="633756" cy="507005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gm:t>
    </dgm:pt>
    <dgm:pt modelId="{705DFA90-9D66-4A17-B89C-F7910F61E4CE}" type="sibTrans" cxnId="{8F3FB4FF-0021-4E2D-B433-6C188727D34E}">
      <dgm:prSet/>
      <dgm:spPr/>
      <dgm:t>
        <a:bodyPr/>
        <a:lstStyle/>
        <a:p>
          <a:endParaRPr lang="en-US"/>
        </a:p>
      </dgm:t>
    </dgm:pt>
    <dgm:pt modelId="{4C286511-99B7-42C6-A1CA-EAEB41F6BD05}" type="parTrans" cxnId="{8F3FB4FF-0021-4E2D-B433-6C188727D34E}">
      <dgm:prSet/>
      <dgm:spPr>
        <a:xfrm rot="11645525">
          <a:off x="307533" y="869330"/>
          <a:ext cx="620995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BBB31788-FC14-4DFA-9673-BECFD0B5FE2D}">
      <dgm:prSet phldrT="[Text]"/>
      <dgm:spPr>
        <a:xfrm>
          <a:off x="1837028" y="665350"/>
          <a:ext cx="633756" cy="507005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gm:t>
    </dgm:pt>
    <dgm:pt modelId="{A95D4A0A-AD2B-4CF3-8237-413FA72C2082}" type="parTrans" cxnId="{017AACCE-4354-4895-867D-5D30858FAE89}">
      <dgm:prSet/>
      <dgm:spPr>
        <a:xfrm rot="20861101">
          <a:off x="1546644" y="889304"/>
          <a:ext cx="614330" cy="190126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9918196F-8725-45BC-89EC-038608DC06CE}" type="sibTrans" cxnId="{017AACCE-4354-4895-867D-5D30858FAE89}">
      <dgm:prSet/>
      <dgm:spPr/>
      <dgm:t>
        <a:bodyPr/>
        <a:lstStyle/>
        <a:p>
          <a:endParaRPr lang="en-US"/>
        </a:p>
      </dgm:t>
    </dgm:pt>
    <dgm:pt modelId="{28103668-56EC-4249-B8FF-5050D8E79634}" type="pres">
      <dgm:prSet presAssocID="{5F965844-E09F-4C21-B99D-D75FABB3897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345E388-1302-4065-9258-19626A48E890}" type="pres">
      <dgm:prSet presAssocID="{BE0FF5E0-5534-4D1D-9157-AA22A728C967}" presName="centerShape" presStyleLbl="node0" presStyleIdx="0" presStyleCnt="1" custScaleX="87145" custScaleY="83342"/>
      <dgm:spPr>
        <a:prstGeom prst="ellipse">
          <a:avLst/>
        </a:prstGeom>
      </dgm:spPr>
    </dgm:pt>
    <dgm:pt modelId="{49035009-185A-4AC9-BBE7-155BB8101328}" type="pres">
      <dgm:prSet presAssocID="{4C286511-99B7-42C6-A1CA-EAEB41F6BD05}" presName="parTrans" presStyleLbl="bgSibTrans2D1" presStyleIdx="0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82403DD3-B98C-4EC4-8C88-DBCB236D877F}" type="pres">
      <dgm:prSet presAssocID="{A885B388-96EB-4B4E-8A82-1EA77F142308}" presName="node" presStyleLbl="node1" presStyleIdx="0" presStyleCnt="4" custRadScaleRad="110129" custRadScaleInc="-42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63794E4E-135A-4D24-BBC8-45EABD56B6BF}" type="pres">
      <dgm:prSet presAssocID="{21DA5E57-2474-4E8D-8573-4CAF95EF0FA6}" presName="parTrans" presStyleLbl="bgSibTrans2D1" presStyleIdx="1" presStyleCnt="4" custLinFactNeighborX="-15648" custLinFactNeighborY="-40079"/>
      <dgm:spPr>
        <a:prstGeom prst="leftArrow">
          <a:avLst>
            <a:gd name="adj1" fmla="val 60000"/>
            <a:gd name="adj2" fmla="val 50000"/>
          </a:avLst>
        </a:prstGeom>
      </dgm:spPr>
    </dgm:pt>
    <dgm:pt modelId="{8C152327-5B93-4625-A369-3263501A8DE4}" type="pres">
      <dgm:prSet presAssocID="{0162300E-A92A-4DC5-BEFB-9C2F1215D2DE}" presName="node" presStyleLbl="node1" presStyleIdx="1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A2582031-46FF-404F-92B5-2663FDC00543}" type="pres">
      <dgm:prSet presAssocID="{5CDE4861-143B-448F-A224-09DF44CBCDF1}" presName="parTrans" presStyleLbl="bgSibTrans2D1" presStyleIdx="2" presStyleCnt="4"/>
      <dgm:spPr>
        <a:prstGeom prst="leftArrow">
          <a:avLst>
            <a:gd name="adj1" fmla="val 60000"/>
            <a:gd name="adj2" fmla="val 50000"/>
          </a:avLst>
        </a:prstGeom>
      </dgm:spPr>
    </dgm:pt>
    <dgm:pt modelId="{E2F0BCEE-B6BC-433E-B4DA-39315F1742E1}" type="pres">
      <dgm:prSet presAssocID="{9C3036A2-B1F4-492A-AA66-34F40C1A82D7}" presName="node" presStyleLbl="node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963B246-9D84-430A-8590-2237AC6E60F1}" type="pres">
      <dgm:prSet presAssocID="{A95D4A0A-AD2B-4CF3-8237-413FA72C2082}" presName="parTrans" presStyleLbl="bgSibTrans2D1" presStyleIdx="3" presStyleCnt="4"/>
      <dgm:spPr/>
    </dgm:pt>
    <dgm:pt modelId="{0E7D415F-E7D3-47E8-BCCA-68FB847EDAE0}" type="pres">
      <dgm:prSet presAssocID="{BBB31788-FC14-4DFA-9673-BECFD0B5FE2D}" presName="node" presStyleLbl="node1" presStyleIdx="3" presStyleCnt="4" custRadScaleRad="109438" custRadScaleInc="7924">
        <dgm:presLayoutVars>
          <dgm:bulletEnabled val="1"/>
        </dgm:presLayoutVars>
      </dgm:prSet>
      <dgm:spPr/>
    </dgm:pt>
  </dgm:ptLst>
  <dgm:cxnLst>
    <dgm:cxn modelId="{E9F48802-B64F-4291-A8E3-4D3045BD7727}" type="presOf" srcId="{9C3036A2-B1F4-492A-AA66-34F40C1A82D7}" destId="{E2F0BCEE-B6BC-433E-B4DA-39315F1742E1}" srcOrd="0" destOrd="0" presId="urn:microsoft.com/office/officeart/2005/8/layout/radial4"/>
    <dgm:cxn modelId="{54331A5E-3933-42BF-9136-7DC9027C10C0}" srcId="{BE0FF5E0-5534-4D1D-9157-AA22A728C967}" destId="{0162300E-A92A-4DC5-BEFB-9C2F1215D2DE}" srcOrd="1" destOrd="0" parTransId="{21DA5E57-2474-4E8D-8573-4CAF95EF0FA6}" sibTransId="{066B1AAC-E3A5-43A5-834C-2C6F95CE9104}"/>
    <dgm:cxn modelId="{496C5E42-430A-494E-AC03-F5678D32A704}" type="presOf" srcId="{A95D4A0A-AD2B-4CF3-8237-413FA72C2082}" destId="{0963B246-9D84-430A-8590-2237AC6E60F1}" srcOrd="0" destOrd="0" presId="urn:microsoft.com/office/officeart/2005/8/layout/radial4"/>
    <dgm:cxn modelId="{50837F6E-3806-46E4-A1A4-919822660E1C}" type="presOf" srcId="{BBB31788-FC14-4DFA-9673-BECFD0B5FE2D}" destId="{0E7D415F-E7D3-47E8-BCCA-68FB847EDAE0}" srcOrd="0" destOrd="0" presId="urn:microsoft.com/office/officeart/2005/8/layout/radial4"/>
    <dgm:cxn modelId="{4D45167E-ABE7-4385-82CB-2D3B408CC32D}" srcId="{5F965844-E09F-4C21-B99D-D75FABB38972}" destId="{BE0FF5E0-5534-4D1D-9157-AA22A728C967}" srcOrd="0" destOrd="0" parTransId="{7D23D07C-E360-4D84-B6A8-FF4D76E5B80A}" sibTransId="{188AEEB8-B55C-4EDA-85C2-DFFBC15E0822}"/>
    <dgm:cxn modelId="{52A54A82-3328-4B94-8E7C-1E069D08A0A8}" type="presOf" srcId="{5F965844-E09F-4C21-B99D-D75FABB38972}" destId="{28103668-56EC-4249-B8FF-5050D8E79634}" srcOrd="0" destOrd="0" presId="urn:microsoft.com/office/officeart/2005/8/layout/radial4"/>
    <dgm:cxn modelId="{4F198989-9DB9-4A53-8818-8479542B0311}" type="presOf" srcId="{A885B388-96EB-4B4E-8A82-1EA77F142308}" destId="{82403DD3-B98C-4EC4-8C88-DBCB236D877F}" srcOrd="0" destOrd="0" presId="urn:microsoft.com/office/officeart/2005/8/layout/radial4"/>
    <dgm:cxn modelId="{0C7F1C9E-652A-4EFF-958F-C645B8C5E98D}" type="presOf" srcId="{0162300E-A92A-4DC5-BEFB-9C2F1215D2DE}" destId="{8C152327-5B93-4625-A369-3263501A8DE4}" srcOrd="0" destOrd="0" presId="urn:microsoft.com/office/officeart/2005/8/layout/radial4"/>
    <dgm:cxn modelId="{774864A1-98A1-46D6-BD40-74DF649264C0}" type="presOf" srcId="{5CDE4861-143B-448F-A224-09DF44CBCDF1}" destId="{A2582031-46FF-404F-92B5-2663FDC00543}" srcOrd="0" destOrd="0" presId="urn:microsoft.com/office/officeart/2005/8/layout/radial4"/>
    <dgm:cxn modelId="{204C0FA8-11E3-4F96-A4ED-DFDBAC7BEC67}" srcId="{BE0FF5E0-5534-4D1D-9157-AA22A728C967}" destId="{9C3036A2-B1F4-492A-AA66-34F40C1A82D7}" srcOrd="2" destOrd="0" parTransId="{5CDE4861-143B-448F-A224-09DF44CBCDF1}" sibTransId="{DD6E6EBC-5FBD-4C1C-8F04-C423B618082D}"/>
    <dgm:cxn modelId="{9F79B1CD-D03D-423B-8473-EC3B08191380}" type="presOf" srcId="{21DA5E57-2474-4E8D-8573-4CAF95EF0FA6}" destId="{63794E4E-135A-4D24-BBC8-45EABD56B6BF}" srcOrd="0" destOrd="0" presId="urn:microsoft.com/office/officeart/2005/8/layout/radial4"/>
    <dgm:cxn modelId="{017AACCE-4354-4895-867D-5D30858FAE89}" srcId="{BE0FF5E0-5534-4D1D-9157-AA22A728C967}" destId="{BBB31788-FC14-4DFA-9673-BECFD0B5FE2D}" srcOrd="3" destOrd="0" parTransId="{A95D4A0A-AD2B-4CF3-8237-413FA72C2082}" sibTransId="{9918196F-8725-45BC-89EC-038608DC06CE}"/>
    <dgm:cxn modelId="{9CBF00ED-D89B-4D85-B06E-BC17199E5D84}" type="presOf" srcId="{BE0FF5E0-5534-4D1D-9157-AA22A728C967}" destId="{E345E388-1302-4065-9258-19626A48E890}" srcOrd="0" destOrd="0" presId="urn:microsoft.com/office/officeart/2005/8/layout/radial4"/>
    <dgm:cxn modelId="{766632FD-E725-4726-80C4-616EC4897CAD}" type="presOf" srcId="{4C286511-99B7-42C6-A1CA-EAEB41F6BD05}" destId="{49035009-185A-4AC9-BBE7-155BB8101328}" srcOrd="0" destOrd="0" presId="urn:microsoft.com/office/officeart/2005/8/layout/radial4"/>
    <dgm:cxn modelId="{8F3FB4FF-0021-4E2D-B433-6C188727D34E}" srcId="{BE0FF5E0-5534-4D1D-9157-AA22A728C967}" destId="{A885B388-96EB-4B4E-8A82-1EA77F142308}" srcOrd="0" destOrd="0" parTransId="{4C286511-99B7-42C6-A1CA-EAEB41F6BD05}" sibTransId="{705DFA90-9D66-4A17-B89C-F7910F61E4CE}"/>
    <dgm:cxn modelId="{DDA29DAB-7890-4F98-BAFE-51A08AD4EB33}" type="presParOf" srcId="{28103668-56EC-4249-B8FF-5050D8E79634}" destId="{E345E388-1302-4065-9258-19626A48E890}" srcOrd="0" destOrd="0" presId="urn:microsoft.com/office/officeart/2005/8/layout/radial4"/>
    <dgm:cxn modelId="{2623BF4B-D2A5-4253-995F-71E8026A6981}" type="presParOf" srcId="{28103668-56EC-4249-B8FF-5050D8E79634}" destId="{49035009-185A-4AC9-BBE7-155BB8101328}" srcOrd="1" destOrd="0" presId="urn:microsoft.com/office/officeart/2005/8/layout/radial4"/>
    <dgm:cxn modelId="{3FCCC359-B2C7-492B-9D36-70F70AC6F460}" type="presParOf" srcId="{28103668-56EC-4249-B8FF-5050D8E79634}" destId="{82403DD3-B98C-4EC4-8C88-DBCB236D877F}" srcOrd="2" destOrd="0" presId="urn:microsoft.com/office/officeart/2005/8/layout/radial4"/>
    <dgm:cxn modelId="{DF91F845-BB05-44D7-A04F-962064F004FA}" type="presParOf" srcId="{28103668-56EC-4249-B8FF-5050D8E79634}" destId="{63794E4E-135A-4D24-BBC8-45EABD56B6BF}" srcOrd="3" destOrd="0" presId="urn:microsoft.com/office/officeart/2005/8/layout/radial4"/>
    <dgm:cxn modelId="{18B94B2B-7A57-4EFF-BC64-50AC8BD24FEC}" type="presParOf" srcId="{28103668-56EC-4249-B8FF-5050D8E79634}" destId="{8C152327-5B93-4625-A369-3263501A8DE4}" srcOrd="4" destOrd="0" presId="urn:microsoft.com/office/officeart/2005/8/layout/radial4"/>
    <dgm:cxn modelId="{A996C7FE-725C-43B9-BB7F-8628FDC99454}" type="presParOf" srcId="{28103668-56EC-4249-B8FF-5050D8E79634}" destId="{A2582031-46FF-404F-92B5-2663FDC00543}" srcOrd="5" destOrd="0" presId="urn:microsoft.com/office/officeart/2005/8/layout/radial4"/>
    <dgm:cxn modelId="{26A52F74-D26D-4465-A8FE-22219EDD62E4}" type="presParOf" srcId="{28103668-56EC-4249-B8FF-5050D8E79634}" destId="{E2F0BCEE-B6BC-433E-B4DA-39315F1742E1}" srcOrd="6" destOrd="0" presId="urn:microsoft.com/office/officeart/2005/8/layout/radial4"/>
    <dgm:cxn modelId="{94B5BF3E-F93B-473D-8EA8-724FBA1571BF}" type="presParOf" srcId="{28103668-56EC-4249-B8FF-5050D8E79634}" destId="{0963B246-9D84-430A-8590-2237AC6E60F1}" srcOrd="7" destOrd="0" presId="urn:microsoft.com/office/officeart/2005/8/layout/radial4"/>
    <dgm:cxn modelId="{A8E1EF97-DC27-4A7E-8FFE-07CBAE806A3F}" type="presParOf" srcId="{28103668-56EC-4249-B8FF-5050D8E79634}" destId="{0E7D415F-E7D3-47E8-BCCA-68FB847EDAE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A3B9A-FCBB-4D2E-AEAE-F7C2E9F822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AD6AC0-892A-4DE8-BB08-B501066F1C39}">
      <dgm:prSet/>
      <dgm:spPr>
        <a:solidFill>
          <a:srgbClr val="8F2827"/>
        </a:solidFill>
      </dgm:spPr>
      <dgm:t>
        <a:bodyPr/>
        <a:lstStyle/>
        <a:p>
          <a:r>
            <a:rPr lang="en-US"/>
            <a:t>Innovation Hour provides GT students with an opportunity to hone their social and communication skills while exploring a topic that they are curious and/or passionate about while in the school setting. </a:t>
          </a:r>
        </a:p>
      </dgm:t>
    </dgm:pt>
    <dgm:pt modelId="{3E2238DD-FD54-42F9-8DD2-D08BB5F53BF3}" type="parTrans" cxnId="{4F273981-3FE2-49E7-A6D0-0CD2B50558DE}">
      <dgm:prSet/>
      <dgm:spPr/>
      <dgm:t>
        <a:bodyPr/>
        <a:lstStyle/>
        <a:p>
          <a:endParaRPr lang="en-US"/>
        </a:p>
      </dgm:t>
    </dgm:pt>
    <dgm:pt modelId="{EFD889AC-EF92-4D9C-B14D-D6773237EB57}" type="sibTrans" cxnId="{4F273981-3FE2-49E7-A6D0-0CD2B50558DE}">
      <dgm:prSet/>
      <dgm:spPr/>
      <dgm:t>
        <a:bodyPr/>
        <a:lstStyle/>
        <a:p>
          <a:endParaRPr lang="en-US"/>
        </a:p>
      </dgm:t>
    </dgm:pt>
    <dgm:pt modelId="{306B9F7D-DF56-4C96-A35C-81F6A82D9FC8}">
      <dgm:prSet/>
      <dgm:spPr>
        <a:solidFill>
          <a:srgbClr val="8F2827"/>
        </a:solidFill>
      </dgm:spPr>
      <dgm:t>
        <a:bodyPr/>
        <a:lstStyle/>
        <a:p>
          <a:r>
            <a:rPr lang="en-US" dirty="0"/>
            <a:t>Innovation Hour is an in-school enrichment  learning experience for students in __ grade. </a:t>
          </a:r>
        </a:p>
      </dgm:t>
    </dgm:pt>
    <dgm:pt modelId="{7E6F1252-697A-448B-A729-1F5D74BAEECA}" type="parTrans" cxnId="{3252CD83-CBA5-415F-A3C0-E484A70D58A8}">
      <dgm:prSet/>
      <dgm:spPr/>
      <dgm:t>
        <a:bodyPr/>
        <a:lstStyle/>
        <a:p>
          <a:endParaRPr lang="en-US"/>
        </a:p>
      </dgm:t>
    </dgm:pt>
    <dgm:pt modelId="{1E481B97-A82A-4467-BE32-36CD1CEE523E}" type="sibTrans" cxnId="{3252CD83-CBA5-415F-A3C0-E484A70D58A8}">
      <dgm:prSet/>
      <dgm:spPr/>
      <dgm:t>
        <a:bodyPr/>
        <a:lstStyle/>
        <a:p>
          <a:endParaRPr lang="en-US"/>
        </a:p>
      </dgm:t>
    </dgm:pt>
    <dgm:pt modelId="{B24F43A9-AC63-4694-9D70-265B87BAB67F}" type="pres">
      <dgm:prSet presAssocID="{6DCA3B9A-FCBB-4D2E-AEAE-F7C2E9F8229C}" presName="linear" presStyleCnt="0">
        <dgm:presLayoutVars>
          <dgm:animLvl val="lvl"/>
          <dgm:resizeHandles val="exact"/>
        </dgm:presLayoutVars>
      </dgm:prSet>
      <dgm:spPr/>
    </dgm:pt>
    <dgm:pt modelId="{FCDF6A95-D524-4E35-8493-BE736F7C705A}" type="pres">
      <dgm:prSet presAssocID="{47AD6AC0-892A-4DE8-BB08-B501066F1C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3FA57B-E4BE-46CF-AB4F-C0A3C8289A20}" type="pres">
      <dgm:prSet presAssocID="{EFD889AC-EF92-4D9C-B14D-D6773237EB57}" presName="spacer" presStyleCnt="0"/>
      <dgm:spPr/>
    </dgm:pt>
    <dgm:pt modelId="{D5E53069-5A76-4CCD-815D-B8335DB3950B}" type="pres">
      <dgm:prSet presAssocID="{306B9F7D-DF56-4C96-A35C-81F6A82D9FC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F273981-3FE2-49E7-A6D0-0CD2B50558DE}" srcId="{6DCA3B9A-FCBB-4D2E-AEAE-F7C2E9F8229C}" destId="{47AD6AC0-892A-4DE8-BB08-B501066F1C39}" srcOrd="0" destOrd="0" parTransId="{3E2238DD-FD54-42F9-8DD2-D08BB5F53BF3}" sibTransId="{EFD889AC-EF92-4D9C-B14D-D6773237EB57}"/>
    <dgm:cxn modelId="{3252CD83-CBA5-415F-A3C0-E484A70D58A8}" srcId="{6DCA3B9A-FCBB-4D2E-AEAE-F7C2E9F8229C}" destId="{306B9F7D-DF56-4C96-A35C-81F6A82D9FC8}" srcOrd="1" destOrd="0" parTransId="{7E6F1252-697A-448B-A729-1F5D74BAEECA}" sibTransId="{1E481B97-A82A-4467-BE32-36CD1CEE523E}"/>
    <dgm:cxn modelId="{73864986-5A3B-46AA-895F-5CDB1612A905}" type="presOf" srcId="{6DCA3B9A-FCBB-4D2E-AEAE-F7C2E9F8229C}" destId="{B24F43A9-AC63-4694-9D70-265B87BAB67F}" srcOrd="0" destOrd="0" presId="urn:microsoft.com/office/officeart/2005/8/layout/vList2"/>
    <dgm:cxn modelId="{C42A30A7-F6D1-49CE-8F45-6F04A7C1BC15}" type="presOf" srcId="{47AD6AC0-892A-4DE8-BB08-B501066F1C39}" destId="{FCDF6A95-D524-4E35-8493-BE736F7C705A}" srcOrd="0" destOrd="0" presId="urn:microsoft.com/office/officeart/2005/8/layout/vList2"/>
    <dgm:cxn modelId="{3B638FF1-B6DD-4DBF-8699-E51729DCE6FB}" type="presOf" srcId="{306B9F7D-DF56-4C96-A35C-81F6A82D9FC8}" destId="{D5E53069-5A76-4CCD-815D-B8335DB3950B}" srcOrd="0" destOrd="0" presId="urn:microsoft.com/office/officeart/2005/8/layout/vList2"/>
    <dgm:cxn modelId="{0FDFB5C3-089F-4AFD-A0A4-BDFEDC397860}" type="presParOf" srcId="{B24F43A9-AC63-4694-9D70-265B87BAB67F}" destId="{FCDF6A95-D524-4E35-8493-BE736F7C705A}" srcOrd="0" destOrd="0" presId="urn:microsoft.com/office/officeart/2005/8/layout/vList2"/>
    <dgm:cxn modelId="{5FB946D9-0591-4B72-9190-CB4961477F84}" type="presParOf" srcId="{B24F43A9-AC63-4694-9D70-265B87BAB67F}" destId="{C33FA57B-E4BE-46CF-AB4F-C0A3C8289A20}" srcOrd="1" destOrd="0" presId="urn:microsoft.com/office/officeart/2005/8/layout/vList2"/>
    <dgm:cxn modelId="{4EEF8CB6-7CA9-451C-95A7-3256DC4CE987}" type="presParOf" srcId="{B24F43A9-AC63-4694-9D70-265B87BAB67F}" destId="{D5E53069-5A76-4CCD-815D-B8335DB3950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A3B9A-FCBB-4D2E-AEAE-F7C2E9F822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AD6AC0-892A-4DE8-BB08-B501066F1C39}">
      <dgm:prSet/>
      <dgm:spPr>
        <a:solidFill>
          <a:srgbClr val="8F2827"/>
        </a:solidFill>
      </dgm:spPr>
      <dgm:t>
        <a:bodyPr/>
        <a:lstStyle/>
        <a:p>
          <a:r>
            <a:rPr lang="en-US"/>
            <a:t>The GT Learning Plan (GTLP) is a written record of gifted and talented programming utilized with each gifted child. and provides opportunities for students to develop academic and affective (social and emotional) goals.</a:t>
          </a:r>
        </a:p>
      </dgm:t>
    </dgm:pt>
    <dgm:pt modelId="{3E2238DD-FD54-42F9-8DD2-D08BB5F53BF3}" type="parTrans" cxnId="{4F273981-3FE2-49E7-A6D0-0CD2B50558DE}">
      <dgm:prSet/>
      <dgm:spPr/>
      <dgm:t>
        <a:bodyPr/>
        <a:lstStyle/>
        <a:p>
          <a:endParaRPr lang="en-US"/>
        </a:p>
      </dgm:t>
    </dgm:pt>
    <dgm:pt modelId="{EFD889AC-EF92-4D9C-B14D-D6773237EB57}" type="sibTrans" cxnId="{4F273981-3FE2-49E7-A6D0-0CD2B50558DE}">
      <dgm:prSet/>
      <dgm:spPr/>
      <dgm:t>
        <a:bodyPr/>
        <a:lstStyle/>
        <a:p>
          <a:endParaRPr lang="en-US"/>
        </a:p>
      </dgm:t>
    </dgm:pt>
    <dgm:pt modelId="{306B9F7D-DF56-4C96-A35C-81F6A82D9FC8}">
      <dgm:prSet/>
      <dgm:spPr>
        <a:solidFill>
          <a:srgbClr val="8F2827"/>
        </a:solidFill>
      </dgm:spPr>
      <dgm:t>
        <a:bodyPr/>
        <a:lstStyle/>
        <a:p>
          <a:r>
            <a:rPr lang="en-US"/>
            <a:t>The GTLP provides opportunities for students to develop academic and affective (social and emotional) goals that are monitored by the teacher and student.</a:t>
          </a:r>
        </a:p>
      </dgm:t>
    </dgm:pt>
    <dgm:pt modelId="{7E6F1252-697A-448B-A729-1F5D74BAEECA}" type="parTrans" cxnId="{3252CD83-CBA5-415F-A3C0-E484A70D58A8}">
      <dgm:prSet/>
      <dgm:spPr/>
      <dgm:t>
        <a:bodyPr/>
        <a:lstStyle/>
        <a:p>
          <a:endParaRPr lang="en-US"/>
        </a:p>
      </dgm:t>
    </dgm:pt>
    <dgm:pt modelId="{1E481B97-A82A-4467-BE32-36CD1CEE523E}" type="sibTrans" cxnId="{3252CD83-CBA5-415F-A3C0-E484A70D58A8}">
      <dgm:prSet/>
      <dgm:spPr/>
      <dgm:t>
        <a:bodyPr/>
        <a:lstStyle/>
        <a:p>
          <a:endParaRPr lang="en-US"/>
        </a:p>
      </dgm:t>
    </dgm:pt>
    <dgm:pt modelId="{B24F43A9-AC63-4694-9D70-265B87BAB67F}" type="pres">
      <dgm:prSet presAssocID="{6DCA3B9A-FCBB-4D2E-AEAE-F7C2E9F8229C}" presName="linear" presStyleCnt="0">
        <dgm:presLayoutVars>
          <dgm:animLvl val="lvl"/>
          <dgm:resizeHandles val="exact"/>
        </dgm:presLayoutVars>
      </dgm:prSet>
      <dgm:spPr/>
    </dgm:pt>
    <dgm:pt modelId="{FCDF6A95-D524-4E35-8493-BE736F7C705A}" type="pres">
      <dgm:prSet presAssocID="{47AD6AC0-892A-4DE8-BB08-B501066F1C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33FA57B-E4BE-46CF-AB4F-C0A3C8289A20}" type="pres">
      <dgm:prSet presAssocID="{EFD889AC-EF92-4D9C-B14D-D6773237EB57}" presName="spacer" presStyleCnt="0"/>
      <dgm:spPr/>
    </dgm:pt>
    <dgm:pt modelId="{D5E53069-5A76-4CCD-815D-B8335DB3950B}" type="pres">
      <dgm:prSet presAssocID="{306B9F7D-DF56-4C96-A35C-81F6A82D9FC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F273981-3FE2-49E7-A6D0-0CD2B50558DE}" srcId="{6DCA3B9A-FCBB-4D2E-AEAE-F7C2E9F8229C}" destId="{47AD6AC0-892A-4DE8-BB08-B501066F1C39}" srcOrd="0" destOrd="0" parTransId="{3E2238DD-FD54-42F9-8DD2-D08BB5F53BF3}" sibTransId="{EFD889AC-EF92-4D9C-B14D-D6773237EB57}"/>
    <dgm:cxn modelId="{3252CD83-CBA5-415F-A3C0-E484A70D58A8}" srcId="{6DCA3B9A-FCBB-4D2E-AEAE-F7C2E9F8229C}" destId="{306B9F7D-DF56-4C96-A35C-81F6A82D9FC8}" srcOrd="1" destOrd="0" parTransId="{7E6F1252-697A-448B-A729-1F5D74BAEECA}" sibTransId="{1E481B97-A82A-4467-BE32-36CD1CEE523E}"/>
    <dgm:cxn modelId="{73864986-5A3B-46AA-895F-5CDB1612A905}" type="presOf" srcId="{6DCA3B9A-FCBB-4D2E-AEAE-F7C2E9F8229C}" destId="{B24F43A9-AC63-4694-9D70-265B87BAB67F}" srcOrd="0" destOrd="0" presId="urn:microsoft.com/office/officeart/2005/8/layout/vList2"/>
    <dgm:cxn modelId="{C42A30A7-F6D1-49CE-8F45-6F04A7C1BC15}" type="presOf" srcId="{47AD6AC0-892A-4DE8-BB08-B501066F1C39}" destId="{FCDF6A95-D524-4E35-8493-BE736F7C705A}" srcOrd="0" destOrd="0" presId="urn:microsoft.com/office/officeart/2005/8/layout/vList2"/>
    <dgm:cxn modelId="{3B638FF1-B6DD-4DBF-8699-E51729DCE6FB}" type="presOf" srcId="{306B9F7D-DF56-4C96-A35C-81F6A82D9FC8}" destId="{D5E53069-5A76-4CCD-815D-B8335DB3950B}" srcOrd="0" destOrd="0" presId="urn:microsoft.com/office/officeart/2005/8/layout/vList2"/>
    <dgm:cxn modelId="{0FDFB5C3-089F-4AFD-A0A4-BDFEDC397860}" type="presParOf" srcId="{B24F43A9-AC63-4694-9D70-265B87BAB67F}" destId="{FCDF6A95-D524-4E35-8493-BE736F7C705A}" srcOrd="0" destOrd="0" presId="urn:microsoft.com/office/officeart/2005/8/layout/vList2"/>
    <dgm:cxn modelId="{5FB946D9-0591-4B72-9190-CB4961477F84}" type="presParOf" srcId="{B24F43A9-AC63-4694-9D70-265B87BAB67F}" destId="{C33FA57B-E4BE-46CF-AB4F-C0A3C8289A20}" srcOrd="1" destOrd="0" presId="urn:microsoft.com/office/officeart/2005/8/layout/vList2"/>
    <dgm:cxn modelId="{4EEF8CB6-7CA9-451C-95A7-3256DC4CE987}" type="presParOf" srcId="{B24F43A9-AC63-4694-9D70-265B87BAB67F}" destId="{D5E53069-5A76-4CCD-815D-B8335DB3950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C21161-9D6C-42C9-8342-05AADF91ED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85AFED-262D-4EF1-8672-0204177F0193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solidFill>
                <a:schemeClr val="bg1"/>
              </a:solidFill>
              <a:latin typeface="Arial"/>
              <a:cs typeface="Arial"/>
            </a:rPr>
            <a:t>Parent Liaison serves between the GT PAC &amp; school community</a:t>
          </a:r>
          <a:endParaRPr lang="en-US">
            <a:solidFill>
              <a:schemeClr val="bg1"/>
            </a:solidFill>
          </a:endParaRPr>
        </a:p>
      </dgm:t>
    </dgm:pt>
    <dgm:pt modelId="{91F7C547-7B50-4C06-8277-25C906D614FC}" type="parTrans" cxnId="{42107CDB-B0A1-4746-92C8-0002D6868866}">
      <dgm:prSet/>
      <dgm:spPr/>
      <dgm:t>
        <a:bodyPr/>
        <a:lstStyle/>
        <a:p>
          <a:endParaRPr lang="en-US"/>
        </a:p>
      </dgm:t>
    </dgm:pt>
    <dgm:pt modelId="{0FA9F009-CB75-4047-BF41-FA4B16E48E8C}" type="sibTrans" cxnId="{42107CDB-B0A1-4746-92C8-0002D6868866}">
      <dgm:prSet/>
      <dgm:spPr/>
      <dgm:t>
        <a:bodyPr/>
        <a:lstStyle/>
        <a:p>
          <a:endParaRPr lang="en-US"/>
        </a:p>
      </dgm:t>
    </dgm:pt>
    <dgm:pt modelId="{C18BB4BD-ABDC-491D-8E0B-B67D51FF54FD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solidFill>
                <a:schemeClr val="bg1"/>
              </a:solidFill>
              <a:latin typeface="Arial"/>
              <a:cs typeface="Arial"/>
            </a:rPr>
            <a:t>Provide feedback to the GT PAC committee</a:t>
          </a:r>
          <a:endParaRPr lang="en-US">
            <a:solidFill>
              <a:schemeClr val="bg1"/>
            </a:solidFill>
          </a:endParaRPr>
        </a:p>
      </dgm:t>
    </dgm:pt>
    <dgm:pt modelId="{A7ECAA93-E471-47A2-93BA-BD3F8C5D4AC2}" type="parTrans" cxnId="{3EE3A771-6577-46B4-A6BC-BBCF5B3093DD}">
      <dgm:prSet/>
      <dgm:spPr/>
      <dgm:t>
        <a:bodyPr/>
        <a:lstStyle/>
        <a:p>
          <a:endParaRPr lang="en-US"/>
        </a:p>
      </dgm:t>
    </dgm:pt>
    <dgm:pt modelId="{A62769CA-61CA-40B5-97C8-70FDC2F378C7}" type="sibTrans" cxnId="{3EE3A771-6577-46B4-A6BC-BBCF5B3093DD}">
      <dgm:prSet/>
      <dgm:spPr/>
      <dgm:t>
        <a:bodyPr/>
        <a:lstStyle/>
        <a:p>
          <a:endParaRPr lang="en-US"/>
        </a:p>
      </dgm:t>
    </dgm:pt>
    <dgm:pt modelId="{A488E1AE-A7BA-41EC-9B9F-B3D33345E832}">
      <dgm:prSet phldrT="[Text]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Attends four</a:t>
          </a:r>
          <a:r>
            <a:rPr lang="en-US"/>
            <a:t> </a:t>
          </a:r>
          <a:r>
            <a:rPr lang="en-US">
              <a:latin typeface="Aptos Display" panose="02110004020202020204"/>
            </a:rPr>
            <a:t>scheduled</a:t>
          </a:r>
          <a:r>
            <a:rPr lang="en-US"/>
            <a:t> </a:t>
          </a:r>
          <a:r>
            <a:rPr lang="en-US">
              <a:latin typeface="Aptos Display" panose="02110004020202020204"/>
            </a:rPr>
            <a:t>meetings (in-person)</a:t>
          </a:r>
          <a:endParaRPr lang="en-US"/>
        </a:p>
      </dgm:t>
    </dgm:pt>
    <dgm:pt modelId="{27357F81-BB3D-41C1-988C-C4326441A8AD}" type="parTrans" cxnId="{69743063-1B49-44EE-B4B4-41FEF15E9B91}">
      <dgm:prSet/>
      <dgm:spPr/>
      <dgm:t>
        <a:bodyPr/>
        <a:lstStyle/>
        <a:p>
          <a:endParaRPr lang="en-US"/>
        </a:p>
      </dgm:t>
    </dgm:pt>
    <dgm:pt modelId="{69AECFC3-C939-4AD9-AD86-00B737A9A018}" type="sibTrans" cxnId="{69743063-1B49-44EE-B4B4-41FEF15E9B91}">
      <dgm:prSet/>
      <dgm:spPr/>
      <dgm:t>
        <a:bodyPr/>
        <a:lstStyle/>
        <a:p>
          <a:endParaRPr lang="en-US"/>
        </a:p>
      </dgm:t>
    </dgm:pt>
    <dgm:pt modelId="{5D5A9769-E6DE-4A6E-8466-7B1855B1DD5E}">
      <dgm:prSet phldrT="[Text]"/>
      <dgm:spPr/>
      <dgm:t>
        <a:bodyPr/>
        <a:lstStyle/>
        <a:p>
          <a:r>
            <a:rPr lang="en-US"/>
            <a:t>Host events designed for GT families</a:t>
          </a:r>
        </a:p>
      </dgm:t>
    </dgm:pt>
    <dgm:pt modelId="{0B056BFD-8442-4C25-B172-9AA4D93431CC}" type="parTrans" cxnId="{A55F6CC9-F06A-444A-B195-EA575310C6B9}">
      <dgm:prSet/>
      <dgm:spPr/>
      <dgm:t>
        <a:bodyPr/>
        <a:lstStyle/>
        <a:p>
          <a:endParaRPr lang="en-US"/>
        </a:p>
      </dgm:t>
    </dgm:pt>
    <dgm:pt modelId="{90F0C4E9-0060-4629-B43A-B9C86971D35A}" type="sibTrans" cxnId="{A55F6CC9-F06A-444A-B195-EA575310C6B9}">
      <dgm:prSet/>
      <dgm:spPr/>
      <dgm:t>
        <a:bodyPr/>
        <a:lstStyle/>
        <a:p>
          <a:endParaRPr lang="en-US"/>
        </a:p>
      </dgm:t>
    </dgm:pt>
    <dgm:pt modelId="{A66E1031-BE45-4136-99E8-9D625455FFAF}" type="pres">
      <dgm:prSet presAssocID="{7FC21161-9D6C-42C9-8342-05AADF91ED61}" presName="Name0" presStyleCnt="0">
        <dgm:presLayoutVars>
          <dgm:chMax val="7"/>
          <dgm:chPref val="7"/>
          <dgm:dir/>
        </dgm:presLayoutVars>
      </dgm:prSet>
      <dgm:spPr/>
    </dgm:pt>
    <dgm:pt modelId="{24C96893-5EA2-4351-B5CB-890C27C32C46}" type="pres">
      <dgm:prSet presAssocID="{7FC21161-9D6C-42C9-8342-05AADF91ED61}" presName="Name1" presStyleCnt="0"/>
      <dgm:spPr/>
    </dgm:pt>
    <dgm:pt modelId="{EAE158D8-323C-4CA0-A186-ED700E7D7FB9}" type="pres">
      <dgm:prSet presAssocID="{7FC21161-9D6C-42C9-8342-05AADF91ED61}" presName="cycle" presStyleCnt="0"/>
      <dgm:spPr/>
    </dgm:pt>
    <dgm:pt modelId="{9DDC5335-F9AF-4917-9047-1B6064A7A6FD}" type="pres">
      <dgm:prSet presAssocID="{7FC21161-9D6C-42C9-8342-05AADF91ED61}" presName="srcNode" presStyleLbl="node1" presStyleIdx="0" presStyleCnt="4"/>
      <dgm:spPr/>
    </dgm:pt>
    <dgm:pt modelId="{C8DA551A-A2B8-4C41-898E-D60C4006C657}" type="pres">
      <dgm:prSet presAssocID="{7FC21161-9D6C-42C9-8342-05AADF91ED61}" presName="conn" presStyleLbl="parChTrans1D2" presStyleIdx="0" presStyleCnt="1"/>
      <dgm:spPr/>
    </dgm:pt>
    <dgm:pt modelId="{2DBC0A3D-701E-4957-8430-3ADEF624ADEE}" type="pres">
      <dgm:prSet presAssocID="{7FC21161-9D6C-42C9-8342-05AADF91ED61}" presName="extraNode" presStyleLbl="node1" presStyleIdx="0" presStyleCnt="4"/>
      <dgm:spPr/>
    </dgm:pt>
    <dgm:pt modelId="{F067E6C9-51E2-4522-B1D8-292478DF668C}" type="pres">
      <dgm:prSet presAssocID="{7FC21161-9D6C-42C9-8342-05AADF91ED61}" presName="dstNode" presStyleLbl="node1" presStyleIdx="0" presStyleCnt="4"/>
      <dgm:spPr/>
    </dgm:pt>
    <dgm:pt modelId="{F592980F-DF82-4B93-AC39-91779A19FBBD}" type="pres">
      <dgm:prSet presAssocID="{5C85AFED-262D-4EF1-8672-0204177F0193}" presName="text_1" presStyleLbl="node1" presStyleIdx="0" presStyleCnt="4">
        <dgm:presLayoutVars>
          <dgm:bulletEnabled val="1"/>
        </dgm:presLayoutVars>
      </dgm:prSet>
      <dgm:spPr/>
    </dgm:pt>
    <dgm:pt modelId="{4390CB87-B910-4856-9A6B-35530382DE07}" type="pres">
      <dgm:prSet presAssocID="{5C85AFED-262D-4EF1-8672-0204177F0193}" presName="accent_1" presStyleCnt="0"/>
      <dgm:spPr/>
    </dgm:pt>
    <dgm:pt modelId="{3924ACF3-4EAA-44EF-9689-1A3ABBF63D95}" type="pres">
      <dgm:prSet presAssocID="{5C85AFED-262D-4EF1-8672-0204177F0193}" presName="accentRepeatNode" presStyleLbl="solidFgAcc1" presStyleIdx="0" presStyleCnt="4"/>
      <dgm:spPr/>
    </dgm:pt>
    <dgm:pt modelId="{4BDA0337-0999-4F88-A905-9A2EB0A9101E}" type="pres">
      <dgm:prSet presAssocID="{C18BB4BD-ABDC-491D-8E0B-B67D51FF54FD}" presName="text_2" presStyleLbl="node1" presStyleIdx="1" presStyleCnt="4">
        <dgm:presLayoutVars>
          <dgm:bulletEnabled val="1"/>
        </dgm:presLayoutVars>
      </dgm:prSet>
      <dgm:spPr/>
    </dgm:pt>
    <dgm:pt modelId="{D3443086-C2B8-4350-BF08-8B0A183E1288}" type="pres">
      <dgm:prSet presAssocID="{C18BB4BD-ABDC-491D-8E0B-B67D51FF54FD}" presName="accent_2" presStyleCnt="0"/>
      <dgm:spPr/>
    </dgm:pt>
    <dgm:pt modelId="{081D4317-27AF-440C-92BB-410081A3FD8C}" type="pres">
      <dgm:prSet presAssocID="{C18BB4BD-ABDC-491D-8E0B-B67D51FF54FD}" presName="accentRepeatNode" presStyleLbl="solidFgAcc1" presStyleIdx="1" presStyleCnt="4"/>
      <dgm:spPr/>
    </dgm:pt>
    <dgm:pt modelId="{39F47CD6-EA9C-4214-8C1A-BA79FA76FC38}" type="pres">
      <dgm:prSet presAssocID="{A488E1AE-A7BA-41EC-9B9F-B3D33345E832}" presName="text_3" presStyleLbl="node1" presStyleIdx="2" presStyleCnt="4">
        <dgm:presLayoutVars>
          <dgm:bulletEnabled val="1"/>
        </dgm:presLayoutVars>
      </dgm:prSet>
      <dgm:spPr/>
    </dgm:pt>
    <dgm:pt modelId="{20599DDE-65A0-45B1-B0E9-0043FE3067A2}" type="pres">
      <dgm:prSet presAssocID="{A488E1AE-A7BA-41EC-9B9F-B3D33345E832}" presName="accent_3" presStyleCnt="0"/>
      <dgm:spPr/>
    </dgm:pt>
    <dgm:pt modelId="{70F89F7E-4719-44C0-87B4-C60BC26F9360}" type="pres">
      <dgm:prSet presAssocID="{A488E1AE-A7BA-41EC-9B9F-B3D33345E832}" presName="accentRepeatNode" presStyleLbl="solidFgAcc1" presStyleIdx="2" presStyleCnt="4"/>
      <dgm:spPr/>
    </dgm:pt>
    <dgm:pt modelId="{15462853-B6FD-4888-8FCD-E8BC835CFE95}" type="pres">
      <dgm:prSet presAssocID="{5D5A9769-E6DE-4A6E-8466-7B1855B1DD5E}" presName="text_4" presStyleLbl="node1" presStyleIdx="3" presStyleCnt="4">
        <dgm:presLayoutVars>
          <dgm:bulletEnabled val="1"/>
        </dgm:presLayoutVars>
      </dgm:prSet>
      <dgm:spPr/>
    </dgm:pt>
    <dgm:pt modelId="{0930FBA0-F18D-4BE3-8334-F801BCCC0FA6}" type="pres">
      <dgm:prSet presAssocID="{5D5A9769-E6DE-4A6E-8466-7B1855B1DD5E}" presName="accent_4" presStyleCnt="0"/>
      <dgm:spPr/>
    </dgm:pt>
    <dgm:pt modelId="{1E87B2AB-096A-4838-BC06-876EEF0B8FF5}" type="pres">
      <dgm:prSet presAssocID="{5D5A9769-E6DE-4A6E-8466-7B1855B1DD5E}" presName="accentRepeatNode" presStyleLbl="solidFgAcc1" presStyleIdx="3" presStyleCnt="4"/>
      <dgm:spPr/>
    </dgm:pt>
  </dgm:ptLst>
  <dgm:cxnLst>
    <dgm:cxn modelId="{DB245B2C-86C1-4FFE-B804-258FC98E2E67}" type="presOf" srcId="{C18BB4BD-ABDC-491D-8E0B-B67D51FF54FD}" destId="{4BDA0337-0999-4F88-A905-9A2EB0A9101E}" srcOrd="0" destOrd="0" presId="urn:microsoft.com/office/officeart/2008/layout/VerticalCurvedList"/>
    <dgm:cxn modelId="{69743063-1B49-44EE-B4B4-41FEF15E9B91}" srcId="{7FC21161-9D6C-42C9-8342-05AADF91ED61}" destId="{A488E1AE-A7BA-41EC-9B9F-B3D33345E832}" srcOrd="2" destOrd="0" parTransId="{27357F81-BB3D-41C1-988C-C4326441A8AD}" sibTransId="{69AECFC3-C939-4AD9-AD86-00B737A9A018}"/>
    <dgm:cxn modelId="{3EE3A771-6577-46B4-A6BC-BBCF5B3093DD}" srcId="{7FC21161-9D6C-42C9-8342-05AADF91ED61}" destId="{C18BB4BD-ABDC-491D-8E0B-B67D51FF54FD}" srcOrd="1" destOrd="0" parTransId="{A7ECAA93-E471-47A2-93BA-BD3F8C5D4AC2}" sibTransId="{A62769CA-61CA-40B5-97C8-70FDC2F378C7}"/>
    <dgm:cxn modelId="{B8396181-05C7-4316-870E-81BED1542ADB}" type="presOf" srcId="{A488E1AE-A7BA-41EC-9B9F-B3D33345E832}" destId="{39F47CD6-EA9C-4214-8C1A-BA79FA76FC38}" srcOrd="0" destOrd="0" presId="urn:microsoft.com/office/officeart/2008/layout/VerticalCurvedList"/>
    <dgm:cxn modelId="{F067E384-C107-42DA-9817-0917D3FF13F7}" type="presOf" srcId="{5C85AFED-262D-4EF1-8672-0204177F0193}" destId="{F592980F-DF82-4B93-AC39-91779A19FBBD}" srcOrd="0" destOrd="0" presId="urn:microsoft.com/office/officeart/2008/layout/VerticalCurvedList"/>
    <dgm:cxn modelId="{A55F6CC9-F06A-444A-B195-EA575310C6B9}" srcId="{7FC21161-9D6C-42C9-8342-05AADF91ED61}" destId="{5D5A9769-E6DE-4A6E-8466-7B1855B1DD5E}" srcOrd="3" destOrd="0" parTransId="{0B056BFD-8442-4C25-B172-9AA4D93431CC}" sibTransId="{90F0C4E9-0060-4629-B43A-B9C86971D35A}"/>
    <dgm:cxn modelId="{42107CDB-B0A1-4746-92C8-0002D6868866}" srcId="{7FC21161-9D6C-42C9-8342-05AADF91ED61}" destId="{5C85AFED-262D-4EF1-8672-0204177F0193}" srcOrd="0" destOrd="0" parTransId="{91F7C547-7B50-4C06-8277-25C906D614FC}" sibTransId="{0FA9F009-CB75-4047-BF41-FA4B16E48E8C}"/>
    <dgm:cxn modelId="{55C89DDE-D102-4CFE-97D2-54EA04B2D1FF}" type="presOf" srcId="{7FC21161-9D6C-42C9-8342-05AADF91ED61}" destId="{A66E1031-BE45-4136-99E8-9D625455FFAF}" srcOrd="0" destOrd="0" presId="urn:microsoft.com/office/officeart/2008/layout/VerticalCurvedList"/>
    <dgm:cxn modelId="{36FCE0E5-DFD1-4287-8B0B-843DB622D745}" type="presOf" srcId="{0FA9F009-CB75-4047-BF41-FA4B16E48E8C}" destId="{C8DA551A-A2B8-4C41-898E-D60C4006C657}" srcOrd="0" destOrd="0" presId="urn:microsoft.com/office/officeart/2008/layout/VerticalCurvedList"/>
    <dgm:cxn modelId="{A93DB5FD-888A-4A45-A213-A068EF7C3484}" type="presOf" srcId="{5D5A9769-E6DE-4A6E-8466-7B1855B1DD5E}" destId="{15462853-B6FD-4888-8FCD-E8BC835CFE95}" srcOrd="0" destOrd="0" presId="urn:microsoft.com/office/officeart/2008/layout/VerticalCurvedList"/>
    <dgm:cxn modelId="{988E31A9-857E-4BD8-A3FD-52525B7961DF}" type="presParOf" srcId="{A66E1031-BE45-4136-99E8-9D625455FFAF}" destId="{24C96893-5EA2-4351-B5CB-890C27C32C46}" srcOrd="0" destOrd="0" presId="urn:microsoft.com/office/officeart/2008/layout/VerticalCurvedList"/>
    <dgm:cxn modelId="{D04B7586-4512-48F6-BBA1-597DE61CAAA2}" type="presParOf" srcId="{24C96893-5EA2-4351-B5CB-890C27C32C46}" destId="{EAE158D8-323C-4CA0-A186-ED700E7D7FB9}" srcOrd="0" destOrd="0" presId="urn:microsoft.com/office/officeart/2008/layout/VerticalCurvedList"/>
    <dgm:cxn modelId="{64E2220A-F429-4E99-B992-35E4A579D74B}" type="presParOf" srcId="{EAE158D8-323C-4CA0-A186-ED700E7D7FB9}" destId="{9DDC5335-F9AF-4917-9047-1B6064A7A6FD}" srcOrd="0" destOrd="0" presId="urn:microsoft.com/office/officeart/2008/layout/VerticalCurvedList"/>
    <dgm:cxn modelId="{38B14386-D8D4-4581-9EAD-79416449FF36}" type="presParOf" srcId="{EAE158D8-323C-4CA0-A186-ED700E7D7FB9}" destId="{C8DA551A-A2B8-4C41-898E-D60C4006C657}" srcOrd="1" destOrd="0" presId="urn:microsoft.com/office/officeart/2008/layout/VerticalCurvedList"/>
    <dgm:cxn modelId="{65261D4C-056F-4535-977A-CCCB0ECD568E}" type="presParOf" srcId="{EAE158D8-323C-4CA0-A186-ED700E7D7FB9}" destId="{2DBC0A3D-701E-4957-8430-3ADEF624ADEE}" srcOrd="2" destOrd="0" presId="urn:microsoft.com/office/officeart/2008/layout/VerticalCurvedList"/>
    <dgm:cxn modelId="{86CC9BDF-0597-47AE-86A7-80634597E862}" type="presParOf" srcId="{EAE158D8-323C-4CA0-A186-ED700E7D7FB9}" destId="{F067E6C9-51E2-4522-B1D8-292478DF668C}" srcOrd="3" destOrd="0" presId="urn:microsoft.com/office/officeart/2008/layout/VerticalCurvedList"/>
    <dgm:cxn modelId="{D7CD21F8-B439-41D0-88D3-39F13AEFDF50}" type="presParOf" srcId="{24C96893-5EA2-4351-B5CB-890C27C32C46}" destId="{F592980F-DF82-4B93-AC39-91779A19FBBD}" srcOrd="1" destOrd="0" presId="urn:microsoft.com/office/officeart/2008/layout/VerticalCurvedList"/>
    <dgm:cxn modelId="{2E1DAD7E-8A56-4689-8EE6-5A05286A9BCC}" type="presParOf" srcId="{24C96893-5EA2-4351-B5CB-890C27C32C46}" destId="{4390CB87-B910-4856-9A6B-35530382DE07}" srcOrd="2" destOrd="0" presId="urn:microsoft.com/office/officeart/2008/layout/VerticalCurvedList"/>
    <dgm:cxn modelId="{334819A4-4F6A-402B-81AC-DCAE8441E98C}" type="presParOf" srcId="{4390CB87-B910-4856-9A6B-35530382DE07}" destId="{3924ACF3-4EAA-44EF-9689-1A3ABBF63D95}" srcOrd="0" destOrd="0" presId="urn:microsoft.com/office/officeart/2008/layout/VerticalCurvedList"/>
    <dgm:cxn modelId="{02D69344-79D0-4FF9-BEAE-79FA52103732}" type="presParOf" srcId="{24C96893-5EA2-4351-B5CB-890C27C32C46}" destId="{4BDA0337-0999-4F88-A905-9A2EB0A9101E}" srcOrd="3" destOrd="0" presId="urn:microsoft.com/office/officeart/2008/layout/VerticalCurvedList"/>
    <dgm:cxn modelId="{FE4646D7-0871-4010-B6A7-2FC27FE16533}" type="presParOf" srcId="{24C96893-5EA2-4351-B5CB-890C27C32C46}" destId="{D3443086-C2B8-4350-BF08-8B0A183E1288}" srcOrd="4" destOrd="0" presId="urn:microsoft.com/office/officeart/2008/layout/VerticalCurvedList"/>
    <dgm:cxn modelId="{61C09616-5958-453A-A65E-E6CC6C297ADD}" type="presParOf" srcId="{D3443086-C2B8-4350-BF08-8B0A183E1288}" destId="{081D4317-27AF-440C-92BB-410081A3FD8C}" srcOrd="0" destOrd="0" presId="urn:microsoft.com/office/officeart/2008/layout/VerticalCurvedList"/>
    <dgm:cxn modelId="{06B6306A-BEA9-41CC-B33F-024291451743}" type="presParOf" srcId="{24C96893-5EA2-4351-B5CB-890C27C32C46}" destId="{39F47CD6-EA9C-4214-8C1A-BA79FA76FC38}" srcOrd="5" destOrd="0" presId="urn:microsoft.com/office/officeart/2008/layout/VerticalCurvedList"/>
    <dgm:cxn modelId="{ECEAA31B-6565-466F-BC88-7E55C7892239}" type="presParOf" srcId="{24C96893-5EA2-4351-B5CB-890C27C32C46}" destId="{20599DDE-65A0-45B1-B0E9-0043FE3067A2}" srcOrd="6" destOrd="0" presId="urn:microsoft.com/office/officeart/2008/layout/VerticalCurvedList"/>
    <dgm:cxn modelId="{5C595F34-AAD3-40D2-BBD8-F4600BDFA474}" type="presParOf" srcId="{20599DDE-65A0-45B1-B0E9-0043FE3067A2}" destId="{70F89F7E-4719-44C0-87B4-C60BC26F9360}" srcOrd="0" destOrd="0" presId="urn:microsoft.com/office/officeart/2008/layout/VerticalCurvedList"/>
    <dgm:cxn modelId="{01B6A204-B084-49B0-9FFE-FEA648121A1F}" type="presParOf" srcId="{24C96893-5EA2-4351-B5CB-890C27C32C46}" destId="{15462853-B6FD-4888-8FCD-E8BC835CFE95}" srcOrd="7" destOrd="0" presId="urn:microsoft.com/office/officeart/2008/layout/VerticalCurvedList"/>
    <dgm:cxn modelId="{37F9BC62-A27F-4D55-8006-8384DD8871B7}" type="presParOf" srcId="{24C96893-5EA2-4351-B5CB-890C27C32C46}" destId="{0930FBA0-F18D-4BE3-8334-F801BCCC0FA6}" srcOrd="8" destOrd="0" presId="urn:microsoft.com/office/officeart/2008/layout/VerticalCurvedList"/>
    <dgm:cxn modelId="{64AB62AE-6806-4037-ADE9-779B51FB27BE}" type="presParOf" srcId="{0930FBA0-F18D-4BE3-8334-F801BCCC0FA6}" destId="{1E87B2AB-096A-4838-BC06-876EEF0B8F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5E388-1302-4065-9258-19626A48E890}">
      <dsp:nvSpPr>
        <dsp:cNvPr id="0" name=""/>
        <dsp:cNvSpPr/>
      </dsp:nvSpPr>
      <dsp:spPr>
        <a:xfrm>
          <a:off x="2628014" y="1673401"/>
          <a:ext cx="1244163" cy="1189868"/>
        </a:xfrm>
        <a:prstGeom prst="ellipse">
          <a:avLst/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FBISD Gifted and Talented Student</a:t>
          </a:r>
        </a:p>
      </dsp:txBody>
      <dsp:txXfrm>
        <a:off x="2810217" y="1847653"/>
        <a:ext cx="879757" cy="841364"/>
      </dsp:txXfrm>
    </dsp:sp>
    <dsp:sp modelId="{49035009-185A-4AC9-BBE7-155BB8101328}">
      <dsp:nvSpPr>
        <dsp:cNvPr id="0" name=""/>
        <dsp:cNvSpPr/>
      </dsp:nvSpPr>
      <dsp:spPr>
        <a:xfrm rot="11585574">
          <a:off x="1261421" y="1756598"/>
          <a:ext cx="1326265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3DD3-B98C-4EC4-8C88-DBCB236D877F}">
      <dsp:nvSpPr>
        <dsp:cNvPr id="0" name=""/>
        <dsp:cNvSpPr/>
      </dsp:nvSpPr>
      <dsp:spPr>
        <a:xfrm>
          <a:off x="600506" y="1267301"/>
          <a:ext cx="1356308" cy="1085047"/>
        </a:xfrm>
        <a:prstGeom prst="roundRect">
          <a:avLst>
            <a:gd name="adj" fmla="val 10000"/>
          </a:avLst>
        </a:prstGeom>
        <a:solidFill>
          <a:srgbClr val="C0504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Social Studies</a:t>
          </a:r>
        </a:p>
      </dsp:txBody>
      <dsp:txXfrm>
        <a:off x="632286" y="1299081"/>
        <a:ext cx="1292748" cy="1021487"/>
      </dsp:txXfrm>
    </dsp:sp>
    <dsp:sp modelId="{63794E4E-135A-4D24-BBC8-45EABD56B6BF}">
      <dsp:nvSpPr>
        <dsp:cNvPr id="0" name=""/>
        <dsp:cNvSpPr/>
      </dsp:nvSpPr>
      <dsp:spPr>
        <a:xfrm rot="14700000">
          <a:off x="1952403" y="766421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2327-5B93-4625-A369-3263501A8DE4}">
      <dsp:nvSpPr>
        <dsp:cNvPr id="0" name=""/>
        <dsp:cNvSpPr/>
      </dsp:nvSpPr>
      <dsp:spPr>
        <a:xfrm>
          <a:off x="1795214" y="60115"/>
          <a:ext cx="1356308" cy="1085047"/>
        </a:xfrm>
        <a:prstGeom prst="roundRect">
          <a:avLst>
            <a:gd name="adj" fmla="val 10000"/>
          </a:avLst>
        </a:prstGeom>
        <a:solidFill>
          <a:srgbClr val="9E373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English Language Arts</a:t>
          </a:r>
        </a:p>
      </dsp:txBody>
      <dsp:txXfrm>
        <a:off x="1826994" y="91895"/>
        <a:ext cx="1292748" cy="1021487"/>
      </dsp:txXfrm>
    </dsp:sp>
    <dsp:sp modelId="{A2582031-46FF-404F-92B5-2663FDC00543}">
      <dsp:nvSpPr>
        <dsp:cNvPr id="0" name=""/>
        <dsp:cNvSpPr/>
      </dsp:nvSpPr>
      <dsp:spPr>
        <a:xfrm rot="17700000">
          <a:off x="3194406" y="929500"/>
          <a:ext cx="1170259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0BCEE-B6BC-433E-B4DA-39315F1742E1}">
      <dsp:nvSpPr>
        <dsp:cNvPr id="0" name=""/>
        <dsp:cNvSpPr/>
      </dsp:nvSpPr>
      <dsp:spPr>
        <a:xfrm>
          <a:off x="3348668" y="60115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Mathematics</a:t>
          </a:r>
        </a:p>
      </dsp:txBody>
      <dsp:txXfrm>
        <a:off x="3380448" y="91895"/>
        <a:ext cx="1292748" cy="1021487"/>
      </dsp:txXfrm>
    </dsp:sp>
    <dsp:sp modelId="{0963B246-9D84-430A-8590-2237AC6E60F1}">
      <dsp:nvSpPr>
        <dsp:cNvPr id="0" name=""/>
        <dsp:cNvSpPr/>
      </dsp:nvSpPr>
      <dsp:spPr>
        <a:xfrm rot="20913948">
          <a:off x="3920631" y="1796392"/>
          <a:ext cx="1313936" cy="406892"/>
        </a:xfrm>
        <a:prstGeom prst="leftArrow">
          <a:avLst>
            <a:gd name="adj1" fmla="val 60000"/>
            <a:gd name="adj2" fmla="val 50000"/>
          </a:avLst>
        </a:prstGeom>
        <a:solidFill>
          <a:srgbClr val="BBBB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415F-E7D3-47E8-BCCA-68FB847EDAE0}">
      <dsp:nvSpPr>
        <dsp:cNvPr id="0" name=""/>
        <dsp:cNvSpPr/>
      </dsp:nvSpPr>
      <dsp:spPr>
        <a:xfrm>
          <a:off x="4543374" y="1327076"/>
          <a:ext cx="1356308" cy="1085047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Science</a:t>
          </a:r>
        </a:p>
      </dsp:txBody>
      <dsp:txXfrm>
        <a:off x="4575154" y="1358856"/>
        <a:ext cx="1292748" cy="102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F6A95-D524-4E35-8493-BE736F7C705A}">
      <dsp:nvSpPr>
        <dsp:cNvPr id="0" name=""/>
        <dsp:cNvSpPr/>
      </dsp:nvSpPr>
      <dsp:spPr>
        <a:xfrm>
          <a:off x="0" y="331282"/>
          <a:ext cx="10515600" cy="1539719"/>
        </a:xfrm>
        <a:prstGeom prst="roundRect">
          <a:avLst/>
        </a:prstGeom>
        <a:solidFill>
          <a:srgbClr val="8F28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Innovation Hour provides GT students with an opportunity to hone their social and communication skills while exploring a topic that they are curious and/or passionate about while in the school setting. </a:t>
          </a:r>
        </a:p>
      </dsp:txBody>
      <dsp:txXfrm>
        <a:off x="75163" y="406445"/>
        <a:ext cx="10365274" cy="1389393"/>
      </dsp:txXfrm>
    </dsp:sp>
    <dsp:sp modelId="{D5E53069-5A76-4CCD-815D-B8335DB3950B}">
      <dsp:nvSpPr>
        <dsp:cNvPr id="0" name=""/>
        <dsp:cNvSpPr/>
      </dsp:nvSpPr>
      <dsp:spPr>
        <a:xfrm>
          <a:off x="0" y="1951643"/>
          <a:ext cx="10515600" cy="1539719"/>
        </a:xfrm>
        <a:prstGeom prst="roundRect">
          <a:avLst/>
        </a:prstGeom>
        <a:solidFill>
          <a:srgbClr val="8F28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Innovation Hour is an in-school enrichment  learning experience for students in __ grade. </a:t>
          </a:r>
        </a:p>
      </dsp:txBody>
      <dsp:txXfrm>
        <a:off x="75163" y="2026806"/>
        <a:ext cx="10365274" cy="1389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F6A95-D524-4E35-8493-BE736F7C705A}">
      <dsp:nvSpPr>
        <dsp:cNvPr id="0" name=""/>
        <dsp:cNvSpPr/>
      </dsp:nvSpPr>
      <dsp:spPr>
        <a:xfrm>
          <a:off x="0" y="444142"/>
          <a:ext cx="10515600" cy="1429740"/>
        </a:xfrm>
        <a:prstGeom prst="roundRect">
          <a:avLst/>
        </a:prstGeom>
        <a:solidFill>
          <a:srgbClr val="8F28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The GT Learning Plan (GTLP) is a written record of gifted and talented programming utilized with each gifted child. and provides opportunities for students to develop academic and affective (social and emotional) goals.</a:t>
          </a:r>
        </a:p>
      </dsp:txBody>
      <dsp:txXfrm>
        <a:off x="69794" y="513936"/>
        <a:ext cx="10376012" cy="1290152"/>
      </dsp:txXfrm>
    </dsp:sp>
    <dsp:sp modelId="{D5E53069-5A76-4CCD-815D-B8335DB3950B}">
      <dsp:nvSpPr>
        <dsp:cNvPr id="0" name=""/>
        <dsp:cNvSpPr/>
      </dsp:nvSpPr>
      <dsp:spPr>
        <a:xfrm>
          <a:off x="0" y="1948763"/>
          <a:ext cx="10515600" cy="1429740"/>
        </a:xfrm>
        <a:prstGeom prst="roundRect">
          <a:avLst/>
        </a:prstGeom>
        <a:solidFill>
          <a:srgbClr val="8F28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The GTLP provides opportunities for students to develop academic and affective (social and emotional) goals that are monitored by the teacher and student.</a:t>
          </a:r>
        </a:p>
      </dsp:txBody>
      <dsp:txXfrm>
        <a:off x="69794" y="2018557"/>
        <a:ext cx="10376012" cy="1290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A551A-A2B8-4C41-898E-D60C4006C657}">
      <dsp:nvSpPr>
        <dsp:cNvPr id="0" name=""/>
        <dsp:cNvSpPr/>
      </dsp:nvSpPr>
      <dsp:spPr>
        <a:xfrm>
          <a:off x="-5759711" y="-881575"/>
          <a:ext cx="6857197" cy="6857197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2980F-DF82-4B93-AC39-91779A19FBBD}">
      <dsp:nvSpPr>
        <dsp:cNvPr id="0" name=""/>
        <dsp:cNvSpPr/>
      </dsp:nvSpPr>
      <dsp:spPr>
        <a:xfrm>
          <a:off x="574469" y="391630"/>
          <a:ext cx="11047565" cy="78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03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>
              <a:solidFill>
                <a:schemeClr val="bg1"/>
              </a:solidFill>
              <a:latin typeface="Arial"/>
              <a:cs typeface="Arial"/>
            </a:rPr>
            <a:t>Parent Liaison serves between the GT PAC &amp; school community</a:t>
          </a:r>
          <a:endParaRPr lang="en-US" sz="2800" kern="1200">
            <a:solidFill>
              <a:schemeClr val="bg1"/>
            </a:solidFill>
          </a:endParaRPr>
        </a:p>
      </dsp:txBody>
      <dsp:txXfrm>
        <a:off x="574469" y="391630"/>
        <a:ext cx="11047565" cy="783668"/>
      </dsp:txXfrm>
    </dsp:sp>
    <dsp:sp modelId="{3924ACF3-4EAA-44EF-9689-1A3ABBF63D95}">
      <dsp:nvSpPr>
        <dsp:cNvPr id="0" name=""/>
        <dsp:cNvSpPr/>
      </dsp:nvSpPr>
      <dsp:spPr>
        <a:xfrm>
          <a:off x="84677" y="293671"/>
          <a:ext cx="979585" cy="979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A0337-0999-4F88-A905-9A2EB0A9101E}">
      <dsp:nvSpPr>
        <dsp:cNvPr id="0" name=""/>
        <dsp:cNvSpPr/>
      </dsp:nvSpPr>
      <dsp:spPr>
        <a:xfrm>
          <a:off x="1023764" y="1567336"/>
          <a:ext cx="10598271" cy="78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03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800" kern="1200">
              <a:solidFill>
                <a:schemeClr val="bg1"/>
              </a:solidFill>
              <a:latin typeface="Arial"/>
              <a:cs typeface="Arial"/>
            </a:rPr>
            <a:t>Provide feedback to the GT PAC committee</a:t>
          </a:r>
          <a:endParaRPr lang="en-US" sz="2800" kern="1200">
            <a:solidFill>
              <a:schemeClr val="bg1"/>
            </a:solidFill>
          </a:endParaRPr>
        </a:p>
      </dsp:txBody>
      <dsp:txXfrm>
        <a:off x="1023764" y="1567336"/>
        <a:ext cx="10598271" cy="783668"/>
      </dsp:txXfrm>
    </dsp:sp>
    <dsp:sp modelId="{081D4317-27AF-440C-92BB-410081A3FD8C}">
      <dsp:nvSpPr>
        <dsp:cNvPr id="0" name=""/>
        <dsp:cNvSpPr/>
      </dsp:nvSpPr>
      <dsp:spPr>
        <a:xfrm>
          <a:off x="533972" y="1469377"/>
          <a:ext cx="979585" cy="979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47CD6-EA9C-4214-8C1A-BA79FA76FC38}">
      <dsp:nvSpPr>
        <dsp:cNvPr id="0" name=""/>
        <dsp:cNvSpPr/>
      </dsp:nvSpPr>
      <dsp:spPr>
        <a:xfrm>
          <a:off x="1023764" y="2743041"/>
          <a:ext cx="10598271" cy="78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037" tIns="71120" rIns="71120" bIns="7112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ptos Display" panose="02110004020202020204"/>
            </a:rPr>
            <a:t>Attends four</a:t>
          </a:r>
          <a:r>
            <a:rPr lang="en-US" sz="2800" kern="1200"/>
            <a:t> </a:t>
          </a:r>
          <a:r>
            <a:rPr lang="en-US" sz="2800" kern="1200">
              <a:latin typeface="Aptos Display" panose="02110004020202020204"/>
            </a:rPr>
            <a:t>scheduled</a:t>
          </a:r>
          <a:r>
            <a:rPr lang="en-US" sz="2800" kern="1200"/>
            <a:t> </a:t>
          </a:r>
          <a:r>
            <a:rPr lang="en-US" sz="2800" kern="1200">
              <a:latin typeface="Aptos Display" panose="02110004020202020204"/>
            </a:rPr>
            <a:t>meetings (in-person)</a:t>
          </a:r>
          <a:endParaRPr lang="en-US" sz="2800" kern="1200"/>
        </a:p>
      </dsp:txBody>
      <dsp:txXfrm>
        <a:off x="1023764" y="2743041"/>
        <a:ext cx="10598271" cy="783668"/>
      </dsp:txXfrm>
    </dsp:sp>
    <dsp:sp modelId="{70F89F7E-4719-44C0-87B4-C60BC26F9360}">
      <dsp:nvSpPr>
        <dsp:cNvPr id="0" name=""/>
        <dsp:cNvSpPr/>
      </dsp:nvSpPr>
      <dsp:spPr>
        <a:xfrm>
          <a:off x="533972" y="2645083"/>
          <a:ext cx="979585" cy="979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62853-B6FD-4888-8FCD-E8BC835CFE95}">
      <dsp:nvSpPr>
        <dsp:cNvPr id="0" name=""/>
        <dsp:cNvSpPr/>
      </dsp:nvSpPr>
      <dsp:spPr>
        <a:xfrm>
          <a:off x="574469" y="3918747"/>
          <a:ext cx="11047565" cy="7836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03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Host events designed for GT families</a:t>
          </a:r>
        </a:p>
      </dsp:txBody>
      <dsp:txXfrm>
        <a:off x="574469" y="3918747"/>
        <a:ext cx="11047565" cy="783668"/>
      </dsp:txXfrm>
    </dsp:sp>
    <dsp:sp modelId="{1E87B2AB-096A-4838-BC06-876EEF0B8FF5}">
      <dsp:nvSpPr>
        <dsp:cNvPr id="0" name=""/>
        <dsp:cNvSpPr/>
      </dsp:nvSpPr>
      <dsp:spPr>
        <a:xfrm>
          <a:off x="84677" y="3820789"/>
          <a:ext cx="979585" cy="9795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65D6D-6DCF-B843-A532-8CA73BE2620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3FEEA-1994-5345-A0F7-F5ECECD0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psp.or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fortbendisd.com/gifted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Customize this slide with your meeting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91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Only share if you are an Innovation Hour campus.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7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the grade levels for your campus in the blank. Example 2</a:t>
            </a:r>
            <a:r>
              <a:rPr lang="en-US" baseline="30000"/>
              <a:t>nd</a:t>
            </a:r>
            <a:r>
              <a:rPr lang="en-US"/>
              <a:t>-3</a:t>
            </a:r>
            <a:r>
              <a:rPr lang="en-US" baseline="30000"/>
              <a:t>rd</a:t>
            </a:r>
            <a:r>
              <a:rPr lang="en-US"/>
              <a:t> , 3</a:t>
            </a:r>
            <a:r>
              <a:rPr lang="en-US" baseline="30000"/>
              <a:t>rd</a:t>
            </a:r>
            <a:r>
              <a:rPr lang="en-US"/>
              <a:t>-4</a:t>
            </a:r>
            <a:r>
              <a:rPr lang="en-US" baseline="30000"/>
              <a:t>th</a:t>
            </a:r>
            <a:r>
              <a:rPr lang="en-US"/>
              <a:t>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29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Only share if you are a GT Learning Plan campus.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47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COGS may add an additional slide with upcoming dates/timeline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1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/>
            <a:r>
              <a:rPr lang="en-US"/>
              <a:t>The</a:t>
            </a:r>
            <a:r>
              <a:rPr lang="en-US" baseline="0"/>
              <a:t> GT Learning Plan will be completed in Skyward by the teacher and available to parents through Family Access in Skyward.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8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2E3E-E104-99B4-C515-93F823187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E329D-C808-3CB1-1836-95B6EE219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03519-94AA-C1DB-CCC8-4E2DAA50F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/>
            <a:r>
              <a:rPr lang="en-US" dirty="0"/>
              <a:t>To help guide higher quality goals, the GT Department has developed this GTLP Goals Template. Teachers will use this to help students write high quality SMART goals. </a:t>
            </a:r>
          </a:p>
        </p:txBody>
      </p:sp>
    </p:spTree>
    <p:extLst>
      <p:ext uri="{BB962C8B-B14F-4D97-AF65-F5344CB8AC3E}">
        <p14:creationId xmlns:p14="http://schemas.microsoft.com/office/powerpoint/2010/main" val="3531993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 fontAlgn="base">
              <a:buNone/>
            </a:pPr>
            <a:r>
              <a:rPr lang="en-US" dirty="0"/>
              <a:t>Share how parents are going to be made aware of/provide input on student’s goals (parent-teacher conferences, phone, email, or hard document. Let parents know that these timelines may change based on Skyward Q technical issues.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89367-AED5-4816-926B-44285C1518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07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32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/>
            <a:r>
              <a:rPr lang="en-US" sz="1000"/>
              <a:t>Visit www.fortbendisd.com/gifted for the full presentation on </a:t>
            </a:r>
            <a:r>
              <a:rPr lang="en-US" sz="1000" b="1"/>
              <a:t>Acceleration Options in FBISD</a:t>
            </a:r>
            <a:endParaRPr lang="en-US" sz="1000"/>
          </a:p>
          <a:p>
            <a:pPr defTabSz="474254"/>
            <a:r>
              <a:rPr lang="en-US" sz="1000" b="1" u="sng"/>
              <a:t>Curriculum Compacting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A classroom strategy that makes adjustments to the curriculum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Adjustments include fewer introductory and/or on-level activities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Replaces on-level activities with rigorous content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May not result in advanced grade placement</a:t>
            </a:r>
          </a:p>
          <a:p>
            <a:r>
              <a:rPr lang="en-US" sz="1000" b="1" u="sng"/>
              <a:t>Partial Acceleration, by Content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A school based practice that offers students higher level content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Physically moves to a higher level classroom for part of the day; or 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Provides higher-level curricular materials within their own classroom.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Opportunities through talent searches and summer programs for gifted</a:t>
            </a:r>
          </a:p>
          <a:p>
            <a:r>
              <a:rPr lang="en-US" sz="1000" b="1" u="sng"/>
              <a:t>Self-Paced Instruction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Gives students control over pacing and content decisions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Uses online platforms such as 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000"/>
              <a:t>Think Through Math, 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000"/>
              <a:t>Khan Academy</a:t>
            </a:r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000" err="1"/>
              <a:t>iStation</a:t>
            </a:r>
            <a:endParaRPr lang="en-US" sz="1000"/>
          </a:p>
          <a:p>
            <a:pPr marL="770662" lvl="1" indent="-296408">
              <a:buFont typeface="Arial" panose="020B0604020202020204" pitchFamily="34" charset="0"/>
              <a:buChar char="•"/>
            </a:pPr>
            <a:r>
              <a:rPr lang="en-US" sz="1000"/>
              <a:t>Reputable online courses (fees may apply)</a:t>
            </a:r>
          </a:p>
          <a:p>
            <a:pPr marL="296408" indent="-296408">
              <a:buFont typeface="Arial" panose="020B0604020202020204" pitchFamily="34" charset="0"/>
              <a:buChar char="•"/>
            </a:pPr>
            <a:r>
              <a:rPr lang="en-US" sz="1000"/>
              <a:t>Enhanced though campus implementation of TPSP/Project Based Learning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96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Take a moment to inform parents about the Parent Advisory Committee (PAC).  If your campus do not have a PAC representative ask parents to consider to joining the PAC and completing the PAC Interest Form.  I will upload the list of current PAC representatives in Schoology for your reference.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Elementary -  Enter GT teachers' names (duplicate if necessary)</a:t>
            </a:r>
          </a:p>
          <a:p>
            <a:r>
              <a:rPr lang="en-US" b="1">
                <a:cs typeface="Calibri"/>
              </a:rPr>
              <a:t>Secondary Only – Delete this slide</a:t>
            </a:r>
            <a:endParaRPr lang="en-US" b="1" baseline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302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meetings are held in-person at the FBISD Administration Annex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636E-9758-401B-944D-0365920FEA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37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Here is a list of resources for parents of gifted students.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32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Customize this information with your campus contacts.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1017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Your</a:t>
            </a:r>
            <a:r>
              <a:rPr lang="en-US" baseline="0"/>
              <a:t> child is identified in either Math and Science, ELA and SS, or all areas. Your child’s teacher in these subject areas will provide</a:t>
            </a:r>
            <a:r>
              <a:rPr lang="en-US" dirty="0"/>
              <a:t> </a:t>
            </a:r>
            <a:r>
              <a:rPr lang="en-US" baseline="0"/>
              <a:t>differentiation according to your child’s needs.</a:t>
            </a:r>
            <a:r>
              <a:rPr lang="en-US" dirty="0"/>
              <a:t> </a:t>
            </a:r>
            <a:endParaRPr lang="en-US" baseline="0"/>
          </a:p>
          <a:p>
            <a:endParaRPr lang="en-US" baseline="0"/>
          </a:p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22638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Read the quotes from GT experts. 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8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1" u="sng" dirty="0"/>
              <a:t>Pre-assessment</a:t>
            </a:r>
          </a:p>
          <a:p>
            <a:r>
              <a:rPr lang="en-US" sz="900" dirty="0"/>
              <a:t>Pre-assessment helps teachers reduce unnecessary practice. What students already know is highly correlated to what they will learn in the future (Marzano 2004). These pre-assessments can be formal (pre-tests) or informal (quick writes and surveys). Teachers also assess for any affective needs (self-efficacy, motivation, social skills). </a:t>
            </a:r>
          </a:p>
          <a:p>
            <a:endParaRPr lang="en-US" sz="900" dirty="0"/>
          </a:p>
          <a:p>
            <a:r>
              <a:rPr lang="en-US" sz="900" b="1" u="sng" dirty="0"/>
              <a:t>Perky Pace</a:t>
            </a:r>
          </a:p>
          <a:p>
            <a:r>
              <a:rPr lang="en-US" sz="900" dirty="0"/>
              <a:t>Perky Pace means teaching the required content at a rate that keeps the student’s attention and does not linger </a:t>
            </a:r>
            <a:r>
              <a:rPr lang="en-US" sz="900" u="sng" dirty="0"/>
              <a:t>unnecessarily</a:t>
            </a:r>
            <a:r>
              <a:rPr lang="en-US" sz="900" dirty="0"/>
              <a:t> on basic content. There are times when a gifted learner will need extended time on a particular content area. </a:t>
            </a:r>
          </a:p>
          <a:p>
            <a:endParaRPr lang="en-US" sz="900" dirty="0"/>
          </a:p>
          <a:p>
            <a:r>
              <a:rPr lang="en-US" sz="900" b="1" u="sng" dirty="0"/>
              <a:t>Choice</a:t>
            </a:r>
          </a:p>
          <a:p>
            <a:r>
              <a:rPr lang="en-US" sz="900" dirty="0"/>
              <a:t>Choice refers to how the participates in learning or displaying mastery of the content. This builds leadership and creativity in students. </a:t>
            </a:r>
          </a:p>
          <a:p>
            <a:endParaRPr lang="en-US" sz="900" dirty="0"/>
          </a:p>
          <a:p>
            <a:r>
              <a:rPr lang="en-US" sz="900" b="1" u="sng" dirty="0"/>
              <a:t>Challenge</a:t>
            </a:r>
          </a:p>
          <a:p>
            <a:r>
              <a:rPr lang="en-US" sz="900" dirty="0"/>
              <a:t>Ensures that student engages in activities that are meaningful and appropriately difficult. </a:t>
            </a:r>
            <a:r>
              <a:rPr lang="en-US" sz="900" dirty="0" err="1"/>
              <a:t>Kanesvsky</a:t>
            </a:r>
            <a:r>
              <a:rPr lang="en-US" sz="900" dirty="0"/>
              <a:t> (2011) refers to this as deferential differentiation; allowing students to make choices while ensuring the academic standards are met in a complex and more in-depth way. </a:t>
            </a:r>
          </a:p>
          <a:p>
            <a:endParaRPr lang="en-US" sz="900" dirty="0"/>
          </a:p>
          <a:p>
            <a:r>
              <a:rPr lang="en-US" sz="900" b="1" u="sng" dirty="0"/>
              <a:t>Feedback</a:t>
            </a:r>
          </a:p>
          <a:p>
            <a:r>
              <a:rPr lang="en-US" sz="900" dirty="0"/>
              <a:t>The greatest impact a teacher can have on students success on independent self-selected tasks is providing prompt and customized feedback. </a:t>
            </a:r>
          </a:p>
          <a:p>
            <a:endParaRPr lang="en-US" sz="900" dirty="0"/>
          </a:p>
          <a:p>
            <a:r>
              <a:rPr lang="en-US" sz="900" b="1" u="sng" dirty="0"/>
              <a:t>Flexibility</a:t>
            </a:r>
          </a:p>
          <a:p>
            <a:r>
              <a:rPr lang="en-US" sz="900" dirty="0"/>
              <a:t>Teachers do not rely on assumptions of gifted learners. Respectful differentiation is sensitive to culture, gender, age, and ability level. 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3884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36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74184" algn="l"/>
              </a:tabLst>
            </a:pPr>
            <a:r>
              <a:rPr lang="en-US" sz="1000">
                <a:latin typeface="Calibri" panose="020F0502020204030204" pitchFamily="34" charset="0"/>
                <a:cs typeface="Times New Roman" panose="02020603050405020304" pitchFamily="18" charset="0"/>
              </a:rPr>
              <a:t>Sophisticated Learning Products </a:t>
            </a:r>
            <a:endParaRPr lang="en-US"/>
          </a:p>
          <a:p>
            <a:pPr lvl="1" defTabSz="948368">
              <a:buFont typeface="Arial" panose="020B0604020202020204" pitchFamily="34" charset="0"/>
              <a:buChar char="•"/>
            </a:pPr>
            <a:r>
              <a:rPr lang="en-US" sz="1000">
                <a:latin typeface="Calibri"/>
                <a:cs typeface="Calibri"/>
              </a:rPr>
              <a:t> Visit </a:t>
            </a:r>
            <a:r>
              <a:rPr lang="en-US" sz="1000" dirty="0">
                <a:latin typeface="Calibri"/>
                <a:cs typeface="Calibri"/>
                <a:hlinkClick r:id="rId3"/>
              </a:rPr>
              <a:t>www.texaspsp.org</a:t>
            </a:r>
            <a:r>
              <a:rPr lang="en-US" sz="1000">
                <a:latin typeface="Calibri"/>
                <a:cs typeface="Calibri"/>
              </a:rPr>
              <a:t>   Explain GT Project at your campus</a:t>
            </a:r>
          </a:p>
          <a:p>
            <a:pPr lvl="1" defTabSz="948368"/>
            <a:endParaRPr lang="en-US" sz="10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48368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74184" algn="l"/>
              </a:tabLst>
            </a:pPr>
            <a:r>
              <a:rPr lang="en-US" sz="1000">
                <a:latin typeface="Calibri" panose="020F0502020204030204" pitchFamily="34" charset="0"/>
                <a:cs typeface="Times New Roman" panose="02020603050405020304" pitchFamily="18" charset="0"/>
              </a:rPr>
              <a:t>Acceleration: </a:t>
            </a:r>
          </a:p>
          <a:p>
            <a:pPr lvl="1" defTabSz="948368">
              <a:buFont typeface="Arial" panose="020B0604020202020204" pitchFamily="34" charset="0"/>
              <a:buChar char="•"/>
            </a:pPr>
            <a:r>
              <a:rPr lang="en-US" sz="1000">
                <a:latin typeface="Calibri"/>
                <a:cs typeface="Calibri"/>
              </a:rPr>
              <a:t>Presentation posted at </a:t>
            </a:r>
            <a:r>
              <a:rPr lang="en-US" sz="1000" dirty="0">
                <a:latin typeface="Calibri"/>
                <a:cs typeface="Calibri"/>
                <a:hlinkClick r:id="rId4"/>
              </a:rPr>
              <a:t>www.fortbendisd.com/gifted</a:t>
            </a:r>
            <a:endParaRPr lang="en-US" sz="1000" dirty="0">
              <a:latin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5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Currently students in elementary are cluster grouped with a GT trained teacher where instruction is differentiated to meet their needs.</a:t>
            </a:r>
          </a:p>
        </p:txBody>
      </p:sp>
    </p:spTree>
    <p:extLst>
      <p:ext uri="{BB962C8B-B14F-4D97-AF65-F5344CB8AC3E}">
        <p14:creationId xmlns:p14="http://schemas.microsoft.com/office/powerpoint/2010/main" val="155353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Differentiating the pace of learning for GT students provides an opportunity for them to learn at a pace commensurate with their abilities in order to maintain their interest and provide a developmentally appropriate level of challenge. </a:t>
            </a:r>
            <a:r>
              <a:rPr lang="en-US" baseline="0"/>
              <a:t>Acceleration practices involving pacing include continuous progress, curricular compacting, and subject-matter acceleration.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2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TPSP applies to all campuses. </a:t>
            </a:r>
            <a:r>
              <a:rPr lang="en-US" b="1"/>
              <a:t>Delete slides 13 – 18 for GT Learning Plan and Innovation Hour if these initiatives are not on your campus.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3FEEA-1994-5345-A0F7-F5ECECD030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158C-CDDB-EC49-B1B8-175468B00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5195B-F945-A342-8F1D-D3DE86CCC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703B-A83B-D042-B772-A65E88C9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5E9A-2E0D-F242-BE25-6A4CFFC69B91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A27B-CD83-6446-A314-FD4C39B5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EE85A-6162-2A41-8838-9137921D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DCF5-FE22-5349-BDE4-29B35BA2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0862A-BBCE-264D-A9B1-86D075C4C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A29BD-A10D-A648-B282-6B5B322A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C1E41-11B0-254D-BCA0-8E9B1B2F2FBA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9A931-5704-B043-994A-3763CACD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FFC1B-B825-EC4F-ABF3-FAC665A4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0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6FFA5-5FCA-8742-96CD-50E1F1E05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0D280-2E31-5148-AC15-6F9831726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30626-3717-2149-A5D6-AD2C8689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9A2F-5DDF-0E45-8AFA-3ECF387A672B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38371-EC29-CE42-A70F-C2499535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5D7D0-620F-8541-B281-298DACF9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07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550" y="2130426"/>
            <a:ext cx="904774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551" y="3886200"/>
            <a:ext cx="904774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F4D4A-ED9A-6248-90E6-8B1EAA910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r="2342" b="9486"/>
          <a:stretch/>
        </p:blipFill>
        <p:spPr>
          <a:xfrm>
            <a:off x="-1" y="501718"/>
            <a:ext cx="12192001" cy="6356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F75641-9AD6-AB42-B3B6-7C570666487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489291" y="4372726"/>
            <a:ext cx="5702709" cy="1281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sz="3200"/>
              <a:t>Title of Presentation</a:t>
            </a:r>
            <a:br>
              <a:rPr lang="en-US" sz="3200"/>
            </a:br>
            <a:r>
              <a:rPr lang="en-US" sz="2200" i="1"/>
              <a:t>Presented by XXX</a:t>
            </a:r>
            <a:br>
              <a:rPr lang="en-US" sz="3200"/>
            </a:br>
            <a:r>
              <a:rPr lang="en-US" sz="2200"/>
              <a:t>Month 00, 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25E27C-817D-6148-B7F1-23634097EFAD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4EEC8-E81E-D14A-84A4-9441FD489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4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0625A-6DA4-2542-A4CE-A3929B575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17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550" y="4406901"/>
            <a:ext cx="951673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551" y="2906713"/>
            <a:ext cx="951673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3B676-9F07-AA4C-A4A8-68150F223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7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54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9" y="1600201"/>
            <a:ext cx="45302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CD57-5D43-7148-BD1A-7A0E65B8A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550" y="2353453"/>
            <a:ext cx="45302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9550" y="2993215"/>
            <a:ext cx="4530292" cy="3218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1197" y="2353453"/>
            <a:ext cx="45320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1197" y="2993215"/>
            <a:ext cx="4532072" cy="3218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2505-C90C-5A4F-A55F-15024E589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9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574E0-DB0B-7D42-81A9-32E6CDCEE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8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F853-145A-5346-8B70-675A3EFC9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3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550" y="1194593"/>
            <a:ext cx="332448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3228" y="1194594"/>
            <a:ext cx="5648985" cy="49133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9550" y="2356644"/>
            <a:ext cx="3324481" cy="3751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F327-B2A1-3E48-B4E0-10601113E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5A2B-BEB4-384C-951C-E6A36744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6B45-CBCF-B646-9D54-4256B61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9F2C-9751-5A44-B47D-35A5413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B3BF7-91F3-424C-91BD-D9E92F03C739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6820-9734-2848-B096-096C6F6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CF47-2D57-DE4E-A823-F94F7684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8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549" y="4800600"/>
            <a:ext cx="789536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09549" y="1143000"/>
            <a:ext cx="7895368" cy="35845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9549" y="5367338"/>
            <a:ext cx="789536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53B5E-9517-5741-84B8-4D69C4F8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68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8A56-4A41-A44B-8C23-894CB2AA3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357163"/>
            <a:ext cx="2743200" cy="4769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48563" y="1357163"/>
            <a:ext cx="6287437" cy="4769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B8BE-CAF0-DD4D-BD81-18C4561AB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7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84EF34-F1FA-5BF8-502E-535A751A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0F118B-2E2B-F287-AF3F-298AD81150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3122" y="1738588"/>
            <a:ext cx="595353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1295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7F5E-11CC-3145-A2DD-649D4E37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214C-7B4A-314D-9D1F-4695514DD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BDA6-EACB-2B48-84BB-ADC0CD5D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9661-84FE-4341-B77A-2F7F7D703029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54CC-A8D8-D64E-AE3E-F9DB07A6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AAAEB-1F15-2847-BE83-D45A4BC8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9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10-51B5-DB46-AB73-24E65307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BC9C-0491-C743-BB76-B993F12DF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1500B-5A2A-224C-B7EF-02A2F12DC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EE467-4F4A-604A-A440-0F69E402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CE11-A5F8-6B4D-A9CF-7125D4D3B0E9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DCE72-440D-F245-AE14-1D975E9D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B9C19-4D93-8F47-9155-C9FAA99E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8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C727C-BFBF-2E4D-9E82-1C31C154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7967A-1260-1B41-8D1C-3E4AAD4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FBE97-CEF3-164F-A209-E287F0E3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97B02-1E19-3A4E-A8A6-35CF09559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A482A-AEF8-B54C-AD8E-009EA1584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843079-1CFC-8A4E-920F-9E0A7990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3A92-9464-4D41-95CA-E52EE6CDEEDA}" type="datetime1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7A2E1-0235-2248-97A1-CC75263B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F6C5A-FFDC-F34C-9F45-409ADB76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CEAE-8973-6742-BA8E-9CAF3D5D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84C0-4E2E-C140-A431-E735C67F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54D7-E314-1549-BCF3-A20106DA813A}" type="datetime1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9E42D-C134-6945-A4E8-BAA13492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ADF84-5219-0249-8EF6-47B68698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6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9D847-3363-E84C-82E3-7D0232BA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0F1DE-FF60-0346-8A07-983E545CF92B}" type="datetime1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75844-D08A-4144-8DD8-BE1F747A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C9E4-45E8-CA49-A5A2-2E95A3E2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2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DCCE-86D2-BC46-8C4E-7639DE4B6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6E0CA-4189-C34F-A50E-3E4B2FCAB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0CCE9-6362-D54F-9E60-64A6B6441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C0588-D9DE-0546-B3B6-0C99F8F3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6356-0D4C-F642-AEC8-46B5ADC7E14D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4801D-B371-BC4F-AA6A-EF798529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1260E-6EB0-B549-887B-27805D73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D784-D1CE-2849-A557-B5AFE3AF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CE558-B78E-D343-BD16-85060B94D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8791E-68C8-5B48-ABEE-3767FFDA1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7B1A3-E80C-764F-8FEC-52E250DA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FB94-A4FD-DF40-9066-D8D35EB45981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7C678-75F6-134C-A34E-7FE05A1E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AC731-04B1-0D48-9A46-61CFA2E7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2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70BE4-11C7-3B48-ABE1-333172A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D2C4E-4F77-0C46-859D-C500DDC57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EF4F-AEDF-0041-9A99-E128C19E8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B4A0B-A908-AD4A-9456-5F57DD505AF5}" type="datetime1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A77AB-5120-FE4F-BC8B-D2B408BDB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D19E-402C-A44E-A7B8-1521CB4C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767A7-2FAD-0742-A737-624EC4674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0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3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47185" y="1065974"/>
            <a:ext cx="112395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7185" y="2391537"/>
            <a:ext cx="11239500" cy="3471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7184" y="6356351"/>
            <a:ext cx="997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6233" y="6356351"/>
            <a:ext cx="106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C93B7B-67BB-A649-BE18-E9202DF7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AC3D03-7BA6-1347-A9E9-1DB9DE93D801}"/>
              </a:ext>
            </a:extLst>
          </p:cNvPr>
          <p:cNvSpPr/>
          <p:nvPr userDrawn="1"/>
        </p:nvSpPr>
        <p:spPr>
          <a:xfrm>
            <a:off x="0" y="749009"/>
            <a:ext cx="12192000" cy="614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1C49-E29E-0648-96BB-0CE6961F15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104937" y="113294"/>
            <a:ext cx="2738556" cy="5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A61A5-28DE-A12C-4342-97742606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FC93-CEAD-E175-839C-326443CCF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8CD0B-2144-DC6A-20CD-2E97B1E5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3514" y="6329234"/>
            <a:ext cx="6299886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C20DC6-970B-3BF0-2707-5A264CDA8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69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8F377299-36CD-E049-B4A4-56FC7F2EF3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7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GTPAC_Interest_Form_2025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gifted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acefortbend.org/" TargetMode="External"/><Relationship Id="rId5" Type="http://schemas.openxmlformats.org/officeDocument/2006/relationships/hyperlink" Target="http://www.txgifted.org/" TargetMode="External"/><Relationship Id="rId4" Type="http://schemas.openxmlformats.org/officeDocument/2006/relationships/hyperlink" Target="http://www.nagc.org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vidsongifted.org/" TargetMode="External"/><Relationship Id="rId3" Type="http://schemas.openxmlformats.org/officeDocument/2006/relationships/hyperlink" Target="http://www.davidsongifted.org/Davidson-Institute-Home/gclid/CIfKtsGZ5dMCFYZhfgod2TMDrg" TargetMode="External"/><Relationship Id="rId7" Type="http://schemas.openxmlformats.org/officeDocument/2006/relationships/hyperlink" Target="http://cty.jhu.ed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hyperlink" Target="http://www.giftedandtalented.com/" TargetMode="External"/><Relationship Id="rId5" Type="http://schemas.openxmlformats.org/officeDocument/2006/relationships/image" Target="../media/image15.gif"/><Relationship Id="rId10" Type="http://schemas.openxmlformats.org/officeDocument/2006/relationships/image" Target="../media/image17.jpeg"/><Relationship Id="rId4" Type="http://schemas.openxmlformats.org/officeDocument/2006/relationships/image" Target="../media/image14.jpeg"/><Relationship Id="rId9" Type="http://schemas.openxmlformats.org/officeDocument/2006/relationships/hyperlink" Target="https://www.destinationimagination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iaison.liaison@fortbendisd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7CEEE-67D5-EB4E-9849-6F931467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7462A4-CF37-014E-B2EB-EDB66CB2F811}"/>
              </a:ext>
            </a:extLst>
          </p:cNvPr>
          <p:cNvSpPr txBox="1">
            <a:spLocks/>
          </p:cNvSpPr>
          <p:nvPr/>
        </p:nvSpPr>
        <p:spPr bwMode="auto">
          <a:xfrm>
            <a:off x="5393115" y="5015900"/>
            <a:ext cx="5327435" cy="1281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</a:rPr>
              <a:t>Cornerstone Elementary</a:t>
            </a:r>
          </a:p>
          <a:p>
            <a:pPr marL="0" marR="0" lv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</a:rPr>
              <a:t> Gifted Services</a:t>
            </a:r>
            <a:br>
              <a:rPr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September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11,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2025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23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90170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90170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2343638"/>
            <a:ext cx="7080738" cy="33127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GT Initiatives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2BF316-1581-1E41-F5FA-3908BF78C989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67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0170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96" y="3578671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Innovation Hour</a:t>
            </a: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90170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90170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12" descr="Clock">
            <a:extLst>
              <a:ext uri="{FF2B5EF4-FFF2-40B4-BE49-F238E27FC236}">
                <a16:creationId xmlns:a16="http://schemas.microsoft.com/office/drawing/2014/main" id="{302DCA59-D562-45F4-A228-22569534C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941" y="2203251"/>
            <a:ext cx="3440610" cy="3440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1489B6-05FA-4D13-788C-403E5108D60F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7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9257"/>
            <a:ext cx="10515600" cy="1063370"/>
          </a:xfrm>
        </p:spPr>
        <p:txBody>
          <a:bodyPr>
            <a:norm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Innovation Hour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B604434-8035-4AED-B5C9-6D606C285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5037"/>
              </p:ext>
            </p:extLst>
          </p:nvPr>
        </p:nvGraphicFramePr>
        <p:xfrm>
          <a:off x="838200" y="2354317"/>
          <a:ext cx="10515600" cy="3822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C83D2-91FA-6D4F-A8B6-56251536B952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1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0170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577" y="3478030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GT Learning Plan</a:t>
            </a:r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90170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90170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12" descr="Education">
            <a:extLst>
              <a:ext uri="{FF2B5EF4-FFF2-40B4-BE49-F238E27FC236}">
                <a16:creationId xmlns:a16="http://schemas.microsoft.com/office/drawing/2014/main" id="{76EE1A2D-F04D-41DB-9D24-5B00FF21E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941" y="2203251"/>
            <a:ext cx="3440610" cy="34406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291120-BF0E-7435-5370-8EED8C35C508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1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9257"/>
            <a:ext cx="10515600" cy="1063370"/>
          </a:xfrm>
        </p:spPr>
        <p:txBody>
          <a:bodyPr>
            <a:norm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GT Learning Plan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B604434-8035-4AED-B5C9-6D606C285D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674093"/>
              </p:ext>
            </p:extLst>
          </p:nvPr>
        </p:nvGraphicFramePr>
        <p:xfrm>
          <a:off x="838200" y="2354317"/>
          <a:ext cx="10515600" cy="3822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B0925-2665-1020-2D5D-9929B670C7FF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2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957" y="1055642"/>
            <a:ext cx="877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Gifted and Talented Learning Plan: SMART 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09785" y="2242968"/>
            <a:ext cx="4038600" cy="3446813"/>
          </a:xfrm>
        </p:spPr>
        <p:txBody>
          <a:bodyPr>
            <a:normAutofit/>
          </a:bodyPr>
          <a:lstStyle/>
          <a:p>
            <a:pPr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SMART goals describe the specific and measurable programming emphasis for annual learning and growth</a:t>
            </a:r>
          </a:p>
          <a:p>
            <a:pPr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The areas selected as priorities for SMART goals are monitored through ongoing assessment. </a:t>
            </a:r>
            <a:endParaRPr lang="en-US" altLang="en-US">
              <a:solidFill>
                <a:srgbClr val="3D3C2C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 eaLnBrk="0" hangingPunct="0">
              <a:spcBef>
                <a:spcPct val="0"/>
              </a:spcBef>
              <a:buNone/>
            </a:pPr>
            <a:endParaRPr lang="en-US" altLang="en-US" sz="1000"/>
          </a:p>
          <a:p>
            <a:endParaRPr lang="en-US"/>
          </a:p>
        </p:txBody>
      </p:sp>
      <p:sp>
        <p:nvSpPr>
          <p:cNvPr id="58" name="Rectangle 105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4" name="Content Placeholder 5"/>
          <p:cNvSpPr>
            <a:spLocks noGrp="1"/>
          </p:cNvSpPr>
          <p:nvPr>
            <p:ph sz="half" idx="1"/>
          </p:nvPr>
        </p:nvSpPr>
        <p:spPr>
          <a:xfrm>
            <a:off x="6096000" y="2237765"/>
            <a:ext cx="4038600" cy="3446813"/>
          </a:xfrm>
        </p:spPr>
        <p:txBody>
          <a:bodyPr>
            <a:normAutofit fontScale="92500"/>
          </a:bodyPr>
          <a:lstStyle/>
          <a:p>
            <a:pPr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SMART Goals are linked to specific instructional strategies.</a:t>
            </a:r>
          </a:p>
          <a:p>
            <a:pPr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Planning guide for making instructional decisions about materials, programming options and assessments for gifted students based upon strengths, interests, and social-emotional needs.</a:t>
            </a:r>
          </a:p>
          <a:p>
            <a:pPr defTabSz="9144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>
              <a:solidFill>
                <a:srgbClr val="3D3C2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 eaLnBrk="0" hangingPunct="0">
              <a:spcBef>
                <a:spcPct val="0"/>
              </a:spcBef>
              <a:buNone/>
            </a:pPr>
            <a:endParaRPr lang="en-US" altLang="en-US">
              <a:solidFill>
                <a:srgbClr val="3D3C2C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C72324-6045-E8F1-A836-FF60278AB811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21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94D8-C293-B271-60CA-D138FDA52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4A9F5F-AC64-1934-813B-3E72B283BDBF}"/>
              </a:ext>
            </a:extLst>
          </p:cNvPr>
          <p:cNvSpPr txBox="1"/>
          <p:nvPr/>
        </p:nvSpPr>
        <p:spPr>
          <a:xfrm>
            <a:off x="301957" y="1055642"/>
            <a:ext cx="877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5179"/>
                </a:solidFill>
              </a:rPr>
              <a:t>GTLP Template 2025-2026</a:t>
            </a:r>
          </a:p>
        </p:txBody>
      </p:sp>
      <p:sp>
        <p:nvSpPr>
          <p:cNvPr id="58" name="Rectangle 105">
            <a:extLst>
              <a:ext uri="{FF2B5EF4-FFF2-40B4-BE49-F238E27FC236}">
                <a16:creationId xmlns:a16="http://schemas.microsoft.com/office/drawing/2014/main" id="{2CC685E7-C529-8A48-0C50-6AABB504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2B7145-4D9D-AE1D-E8E7-903E55CB7FE5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F4E51-7669-6215-1EFD-114489186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069" y="228600"/>
            <a:ext cx="4997987" cy="644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90170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0170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0170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4672" y="1541780"/>
            <a:ext cx="3282696" cy="441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Goal Setting Timeline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358384" y="805930"/>
            <a:ext cx="6431162" cy="6775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/>
            <a:r>
              <a:rPr lang="en-US" sz="2000" b="1" dirty="0"/>
              <a:t>August 26-September 19</a:t>
            </a:r>
            <a:r>
              <a:rPr lang="en-US" sz="2000" dirty="0"/>
              <a:t> </a:t>
            </a:r>
          </a:p>
          <a:p>
            <a:pPr marL="457200" lvl="1" fontAlgn="base"/>
            <a:r>
              <a:rPr lang="en-US" sz="2000" dirty="0"/>
              <a:t>GTLP Goal Development and Initial Conference window </a:t>
            </a:r>
          </a:p>
          <a:p>
            <a:pPr lvl="0" fontAlgn="base"/>
            <a:r>
              <a:rPr lang="en-US" sz="2000" b="1" dirty="0"/>
              <a:t>September 22-30</a:t>
            </a:r>
            <a:r>
              <a:rPr lang="en-US" sz="2000" dirty="0"/>
              <a:t> </a:t>
            </a:r>
          </a:p>
          <a:p>
            <a:pPr lvl="1" fontAlgn="base"/>
            <a:r>
              <a:rPr lang="en-US" sz="2000" dirty="0"/>
              <a:t>Elementary GTLP Goals Draft Due  </a:t>
            </a:r>
          </a:p>
          <a:p>
            <a:pPr lvl="0" fontAlgn="base"/>
            <a:r>
              <a:rPr lang="en-US" sz="2000" b="1" dirty="0"/>
              <a:t>September 22-30</a:t>
            </a:r>
          </a:p>
          <a:p>
            <a:pPr lvl="1" fontAlgn="base"/>
            <a:r>
              <a:rPr lang="en-US" sz="2000" dirty="0"/>
              <a:t>Secondary GTLP Goals Draft Due</a:t>
            </a:r>
          </a:p>
          <a:p>
            <a:pPr lvl="2" fontAlgn="base"/>
            <a:r>
              <a:rPr lang="en-US" sz="1600" dirty="0"/>
              <a:t>GTLP goals may be the same or an extension of campus goals</a:t>
            </a:r>
          </a:p>
          <a:p>
            <a:pPr lvl="0" fontAlgn="base"/>
            <a:r>
              <a:rPr lang="en-US" sz="2000" b="1" dirty="0"/>
              <a:t>October 1-3</a:t>
            </a:r>
            <a:r>
              <a:rPr lang="en-US" sz="2000" dirty="0"/>
              <a:t>: </a:t>
            </a:r>
          </a:p>
          <a:p>
            <a:pPr lvl="1" fontAlgn="base"/>
            <a:r>
              <a:rPr lang="en-US" sz="2000" dirty="0"/>
              <a:t>Parent Goal review/input:  A GTLP collaboration/discussion opportunity</a:t>
            </a:r>
          </a:p>
          <a:p>
            <a:pPr lvl="0" fontAlgn="base"/>
            <a:r>
              <a:rPr lang="en-US" sz="2000" b="1" dirty="0"/>
              <a:t>October 6-9 </a:t>
            </a:r>
            <a:r>
              <a:rPr lang="en-US" sz="2000" dirty="0"/>
              <a:t>Elementary and Secondary (grades 1-12) GTLP finalized with Parent Signature Due</a:t>
            </a:r>
          </a:p>
          <a:p>
            <a:pPr lvl="1" fontAlgn="base"/>
            <a:r>
              <a:rPr lang="en-US" sz="2000" dirty="0"/>
              <a:t>Parents digital signature submitted through the Family Access Parent Portal in Skyward</a:t>
            </a:r>
            <a:endParaRPr lang="en-US" sz="2000" b="1" dirty="0"/>
          </a:p>
          <a:p>
            <a:pPr lvl="0" fontAlgn="base"/>
            <a:r>
              <a:rPr lang="en-US" sz="2000" b="1" dirty="0"/>
              <a:t>October 9</a:t>
            </a:r>
          </a:p>
          <a:p>
            <a:pPr lvl="1" fontAlgn="base"/>
            <a:r>
              <a:rPr lang="en-US" sz="2000" b="1" dirty="0"/>
              <a:t>GT Learning Plan Signing Day (tentative)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D0A8CA-8C2F-57C7-C721-B5FA7034D020}"/>
              </a:ext>
            </a:extLst>
          </p:cNvPr>
          <p:cNvSpPr/>
          <p:nvPr/>
        </p:nvSpPr>
        <p:spPr>
          <a:xfrm>
            <a:off x="0" y="-1"/>
            <a:ext cx="12192000" cy="898573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167"/>
    </mc:Choice>
    <mc:Fallback xmlns="">
      <p:transition advTm="3816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90170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90170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BCBD0-2DD3-3B40-9BA9-03E6DFA0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2343638"/>
            <a:ext cx="7080738" cy="33127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Additional Information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DFCFC8-63F7-7C75-770F-8714D06C8316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14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994" y="1098821"/>
            <a:ext cx="1002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Acceleration Options in Fort Bend ISD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8531" y="2222671"/>
            <a:ext cx="472764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Curriculum Compacting</a:t>
            </a: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Partial Acceleration, by Content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Self-Paced Instruction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Credit by Exam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Advanced Placement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Dual Credit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2400"/>
              <a:t>Collegiate Enrichment Courses</a:t>
            </a:r>
            <a:endParaRPr lang="en-US" sz="2400">
              <a:cs typeface="Calibri"/>
            </a:endParaRPr>
          </a:p>
          <a:p>
            <a:pPr marL="285750" indent="-285750" defTabSz="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7" name="Picture 6" descr="Back to School Letter Graph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7" t="16812" r="6381" b="41265"/>
          <a:stretch/>
        </p:blipFill>
        <p:spPr>
          <a:xfrm>
            <a:off x="6655714" y="2168865"/>
            <a:ext cx="3798200" cy="287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24546" y="5733518"/>
            <a:ext cx="784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Visit www.fortbendisd.com/gifted</a:t>
            </a:r>
          </a:p>
          <a:p>
            <a:pPr algn="ctr"/>
            <a:r>
              <a:rPr lang="en-US"/>
              <a:t>for the full presentation on </a:t>
            </a:r>
            <a:r>
              <a:rPr lang="en-US" b="1"/>
              <a:t>Acceleration Options in FBISD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9A2EF-30AE-7299-E329-7B64562018C8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DF7F700-F595-3565-3FA0-D90B90A4EDAA}"/>
              </a:ext>
            </a:extLst>
          </p:cNvPr>
          <p:cNvSpPr txBox="1">
            <a:spLocks noGrp="1"/>
          </p:cNvSpPr>
          <p:nvPr>
            <p:ph type="ctrTitle"/>
          </p:nvPr>
        </p:nvSpPr>
        <p:spPr bwMode="auto">
          <a:xfrm>
            <a:off x="1122363" y="1738313"/>
            <a:ext cx="5954712" cy="238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</a:rPr>
              <a:t>Cornerstone Elementary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Gifted Services</a:t>
            </a:r>
            <a:br>
              <a:rPr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0" dirty="0" err="1">
                <a:solidFill>
                  <a:schemeClr val="bg1"/>
                </a:solidFill>
                <a:latin typeface="Arial"/>
                <a:cs typeface="Arial"/>
              </a:rPr>
              <a:t>Seprtember</a:t>
            </a:r>
            <a:r>
              <a:rPr lang="en-US" sz="2200" b="0" dirty="0">
                <a:solidFill>
                  <a:schemeClr val="bg1"/>
                </a:solidFill>
                <a:latin typeface="Arial"/>
                <a:cs typeface="Arial"/>
              </a:rPr>
              <a:t> 11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2025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597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767A7-2FAD-0742-A737-624EC467408B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6E923-3749-465B-9396-FFDF17B12550}"/>
              </a:ext>
            </a:extLst>
          </p:cNvPr>
          <p:cNvSpPr txBox="1"/>
          <p:nvPr/>
        </p:nvSpPr>
        <p:spPr>
          <a:xfrm>
            <a:off x="122713" y="1112321"/>
            <a:ext cx="8868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GT Parent Advisory Committee (PAC)</a:t>
            </a:r>
            <a:endParaRPr lang="en-US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9C1256-1662-414F-B266-5864B71116AF}"/>
              </a:ext>
            </a:extLst>
          </p:cNvPr>
          <p:cNvSpPr txBox="1"/>
          <p:nvPr/>
        </p:nvSpPr>
        <p:spPr>
          <a:xfrm>
            <a:off x="328247" y="1901092"/>
            <a:ext cx="11340121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Who is the PAC?</a:t>
            </a:r>
          </a:p>
          <a:p>
            <a:r>
              <a:rPr lang="en-US" dirty="0">
                <a:ea typeface="+mn-lt"/>
                <a:cs typeface="+mn-lt"/>
              </a:rPr>
              <a:t>The Gifted and Talented Parent Advisory Committee is comprised of parents in Fort Bend ISD who support the GT program offered by Fort Bend ISD.  The PAC is a committed group of parents who provide feedback related to Gifted and Talented programming.</a:t>
            </a:r>
          </a:p>
          <a:p>
            <a:endParaRPr lang="en-US" dirty="0">
              <a:cs typeface="Calibri"/>
            </a:endParaRPr>
          </a:p>
          <a:p>
            <a:r>
              <a:rPr lang="en-US" b="1" dirty="0">
                <a:cs typeface="Calibri"/>
              </a:rPr>
              <a:t>How do I volunteer?</a:t>
            </a:r>
          </a:p>
          <a:p>
            <a:r>
              <a:rPr lang="en-US" dirty="0">
                <a:cs typeface="Calibri"/>
              </a:rPr>
              <a:t>Complete the PAC Interest Form today.  Each campus is allowed up to three parents to serve on the PAC.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pPr algn="ctr"/>
            <a:r>
              <a:rPr lang="en-US" sz="2400" dirty="0">
                <a:hlinkClick r:id="rId3"/>
              </a:rPr>
              <a:t>2025-2026 GT PAC Interest Form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8F8C0-6CAA-8CF3-4750-9F04920023EE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92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D428-1620-6FB4-A495-902377C0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4" y="-1407"/>
            <a:ext cx="10544536" cy="910804"/>
          </a:xfrm>
        </p:spPr>
        <p:txBody>
          <a:bodyPr/>
          <a:lstStyle/>
          <a:p>
            <a:r>
              <a:rPr lang="en-US"/>
              <a:t>GT PAC Overview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3690805-4306-31F5-8DDD-3785C4CAF05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16186" y="754926"/>
          <a:ext cx="11693491" cy="509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FB3BF-DD9B-7A35-0E06-364CDE04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897F6-BAF5-6EE3-27F6-EF170F3C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656" y="630692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377299-36CD-E049-B4A4-56FC7F2EF3F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847" y="1004554"/>
            <a:ext cx="336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Parent Resources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SENG</a:t>
            </a:r>
            <a:r>
              <a:rPr lang="en-US"/>
              <a:t> –</a:t>
            </a:r>
            <a:r>
              <a:rPr lang="en-US" sz="2800"/>
              <a:t>Supporting Emotional Needs of Gifted</a:t>
            </a:r>
          </a:p>
          <a:p>
            <a:pPr lvl="1"/>
            <a:r>
              <a:rPr lang="en-US">
                <a:hlinkClick r:id="rId3"/>
              </a:rPr>
              <a:t>www.sengifted.org</a:t>
            </a:r>
            <a:endParaRPr lang="en-US"/>
          </a:p>
          <a:p>
            <a:r>
              <a:rPr lang="en-US" b="1"/>
              <a:t>NAGC</a:t>
            </a:r>
            <a:r>
              <a:rPr lang="en-US"/>
              <a:t> –</a:t>
            </a:r>
            <a:r>
              <a:rPr lang="en-US" sz="2800"/>
              <a:t>National Association of Gifted Children</a:t>
            </a:r>
          </a:p>
          <a:p>
            <a:pPr lvl="1"/>
            <a:r>
              <a:rPr lang="en-US">
                <a:hlinkClick r:id="rId4"/>
              </a:rPr>
              <a:t>www.nagc.org</a:t>
            </a:r>
            <a:endParaRPr lang="en-US"/>
          </a:p>
          <a:p>
            <a:r>
              <a:rPr lang="en-US" b="1"/>
              <a:t>TAGT</a:t>
            </a:r>
            <a:r>
              <a:rPr lang="en-US"/>
              <a:t> –</a:t>
            </a:r>
            <a:r>
              <a:rPr lang="en-US" sz="2800"/>
              <a:t>Texas Association for the Gifted and Talented </a:t>
            </a:r>
          </a:p>
          <a:p>
            <a:pPr lvl="1"/>
            <a:r>
              <a:rPr lang="en-US">
                <a:hlinkClick r:id="rId5"/>
              </a:rPr>
              <a:t>www.txgifted.org</a:t>
            </a:r>
            <a:endParaRPr lang="en-US"/>
          </a:p>
          <a:p>
            <a:r>
              <a:rPr lang="en-US" b="1"/>
              <a:t>PACE</a:t>
            </a:r>
            <a:r>
              <a:rPr lang="en-US"/>
              <a:t> –</a:t>
            </a:r>
            <a:r>
              <a:rPr lang="en-US" sz="2800"/>
              <a:t>Parents for Academic Excellence</a:t>
            </a:r>
          </a:p>
          <a:p>
            <a:pPr lvl="1"/>
            <a:r>
              <a:rPr lang="en-US">
                <a:hlinkClick r:id="rId6"/>
              </a:rPr>
              <a:t>www.pacefortbend.org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C5D4C8-FF97-F42D-9F3B-102C4A7DD20D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160" y="974866"/>
            <a:ext cx="381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Parent Resources</a:t>
            </a:r>
          </a:p>
        </p:txBody>
      </p:sp>
      <p:pic>
        <p:nvPicPr>
          <p:cNvPr id="11" name="Content Placeholder 10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52" y="1823875"/>
            <a:ext cx="3258023" cy="77033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80" y="3335099"/>
            <a:ext cx="3637699" cy="909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73" y="1688747"/>
            <a:ext cx="3133725" cy="1040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5899" y="2550687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7"/>
              </a:rPr>
              <a:t>http://cty.jhu.edu/</a:t>
            </a:r>
            <a:endParaRPr lang="en-US"/>
          </a:p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40666" y="2609122"/>
            <a:ext cx="345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8"/>
              </a:rPr>
              <a:t>https://www.davidsongifted.org/</a:t>
            </a:r>
            <a:endParaRPr lang="en-US"/>
          </a:p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55143" y="438313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9"/>
              </a:rPr>
              <a:t>https://www.destinationimagination.org/</a:t>
            </a:r>
            <a:endParaRPr lang="en-US"/>
          </a:p>
          <a:p>
            <a:endParaRPr lang="en-US"/>
          </a:p>
        </p:txBody>
      </p:sp>
      <p:pic>
        <p:nvPicPr>
          <p:cNvPr id="1026" name="Picture 2" descr="Image result for gifted and talented .c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90" y="3114045"/>
            <a:ext cx="3215130" cy="10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82982" y="4109050"/>
            <a:ext cx="293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11"/>
              </a:rPr>
              <a:t>www.giftedandtalented.com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64E736-0347-965D-C787-8E42B17CF7D1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87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7929" y="968816"/>
            <a:ext cx="8383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5179"/>
                </a:solidFill>
              </a:rPr>
              <a:t>Contact Us!</a:t>
            </a:r>
          </a:p>
          <a:p>
            <a:r>
              <a:rPr lang="en-US" sz="3200" b="1" dirty="0">
                <a:solidFill>
                  <a:srgbClr val="1F5179"/>
                </a:solidFill>
              </a:rPr>
              <a:t>281-634- 6400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7929" y="2363886"/>
            <a:ext cx="4858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GT Counselor</a:t>
            </a:r>
          </a:p>
          <a:p>
            <a:r>
              <a:rPr lang="en-US" sz="2000" dirty="0"/>
              <a:t>Melissa. Masters@fortbendisd.gov</a:t>
            </a:r>
            <a:endParaRPr lang="en-US" sz="2000" i="1" dirty="0"/>
          </a:p>
          <a:p>
            <a:endParaRPr lang="en-US" sz="2000" dirty="0"/>
          </a:p>
          <a:p>
            <a:r>
              <a:rPr lang="en-US" sz="2000" i="1" dirty="0"/>
              <a:t>GT Administrator</a:t>
            </a:r>
          </a:p>
          <a:p>
            <a:r>
              <a:rPr lang="en-US" sz="2000" dirty="0"/>
              <a:t>Jennifer.Bartels@fortbendisd.gov</a:t>
            </a:r>
            <a:endParaRPr lang="en-US" sz="2000" i="1" dirty="0"/>
          </a:p>
          <a:p>
            <a:endParaRPr lang="en-US" sz="2000" dirty="0"/>
          </a:p>
          <a:p>
            <a:r>
              <a:rPr lang="en-US" sz="2000" i="1" dirty="0"/>
              <a:t>GT Champion of Gifted Services</a:t>
            </a:r>
          </a:p>
          <a:p>
            <a:r>
              <a:rPr lang="en-US" sz="2000" dirty="0"/>
              <a:t>Monica.Wilson@fortbendisd.gov</a:t>
            </a:r>
          </a:p>
          <a:p>
            <a:endParaRPr lang="en-US" sz="2000" i="1" dirty="0"/>
          </a:p>
          <a:p>
            <a:r>
              <a:rPr lang="en-US" sz="2000" i="1" dirty="0"/>
              <a:t>GT Parent Liaison </a:t>
            </a:r>
          </a:p>
          <a:p>
            <a:r>
              <a:rPr lang="en-US" sz="2000" dirty="0">
                <a:hlinkClick r:id="rId3"/>
              </a:rPr>
              <a:t>Liaison.liaison@fortbendisd.com</a:t>
            </a:r>
            <a:endParaRPr lang="en-US" sz="2000" dirty="0"/>
          </a:p>
          <a:p>
            <a:endParaRPr lang="en-US" sz="2000" i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15384" t="11709" r="16239" b="4779"/>
          <a:stretch/>
        </p:blipFill>
        <p:spPr>
          <a:xfrm rot="701270">
            <a:off x="6905549" y="2643029"/>
            <a:ext cx="3059985" cy="297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EA49D-6F6A-FC31-267F-CC54B09F3D9C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9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90170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F7A3541-51CC-4062-BAA4-CAE5DB65B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29"/>
          <a:stretch/>
        </p:blipFill>
        <p:spPr>
          <a:xfrm>
            <a:off x="20" y="902982"/>
            <a:ext cx="12191980" cy="685671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2D657B-C20B-3746-A3AD-4BDFBA3F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580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D767A7-2FAD-0742-A737-624EC467408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DCE09A-0B11-449E-ACFA-029DAF99B046}"/>
              </a:ext>
            </a:extLst>
          </p:cNvPr>
          <p:cNvSpPr/>
          <p:nvPr/>
        </p:nvSpPr>
        <p:spPr>
          <a:xfrm>
            <a:off x="0" y="0"/>
            <a:ext cx="12192000" cy="901700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6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053" y="1806986"/>
            <a:ext cx="6487297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1F5179"/>
                </a:solidFill>
                <a:cs typeface="Calibri"/>
              </a:rPr>
              <a:t>1st Grade:  Mrs. Gilmore, Mrs. Ibrahim, Mrs. Griffin</a:t>
            </a:r>
          </a:p>
          <a:p>
            <a:r>
              <a:rPr lang="en-US" sz="2800" b="1" dirty="0">
                <a:solidFill>
                  <a:srgbClr val="1F5179"/>
                </a:solidFill>
                <a:cs typeface="Calibri"/>
              </a:rPr>
              <a:t>2</a:t>
            </a:r>
            <a:r>
              <a:rPr lang="en-US" sz="2800" b="1" baseline="30000" dirty="0">
                <a:solidFill>
                  <a:srgbClr val="1F5179"/>
                </a:solidFill>
                <a:cs typeface="Calibri"/>
              </a:rPr>
              <a:t>nd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 Grade: Mrs. Derr, Mrs. Maybee, Mrs. Rogers</a:t>
            </a:r>
          </a:p>
          <a:p>
            <a:r>
              <a:rPr lang="en-US" sz="2800" b="1" dirty="0">
                <a:solidFill>
                  <a:srgbClr val="1F5179"/>
                </a:solidFill>
                <a:cs typeface="Calibri"/>
              </a:rPr>
              <a:t>3</a:t>
            </a:r>
            <a:r>
              <a:rPr lang="en-US" sz="2800" b="1" baseline="30000" dirty="0">
                <a:solidFill>
                  <a:srgbClr val="1F5179"/>
                </a:solidFill>
                <a:cs typeface="Calibri"/>
              </a:rPr>
              <a:t>rd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 Grade: Mrs. Chalmers, Ms. Marsh, </a:t>
            </a:r>
            <a:r>
              <a:rPr lang="en-US" sz="2800" b="1" dirty="0" err="1">
                <a:solidFill>
                  <a:srgbClr val="1F5179"/>
                </a:solidFill>
                <a:cs typeface="Calibri"/>
              </a:rPr>
              <a:t>Mrs.Pfeiffer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, Mr. </a:t>
            </a:r>
            <a:r>
              <a:rPr lang="en-US" sz="2800" b="1" dirty="0" err="1">
                <a:solidFill>
                  <a:srgbClr val="1F5179"/>
                </a:solidFill>
                <a:cs typeface="Calibri"/>
              </a:rPr>
              <a:t>Neesley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, Mrs. VanTine</a:t>
            </a:r>
          </a:p>
          <a:p>
            <a:r>
              <a:rPr lang="en-US" sz="2800" b="1" dirty="0">
                <a:solidFill>
                  <a:srgbClr val="1F5179"/>
                </a:solidFill>
                <a:cs typeface="Calibri"/>
              </a:rPr>
              <a:t>4</a:t>
            </a:r>
            <a:r>
              <a:rPr lang="en-US" sz="2800" b="1" baseline="30000" dirty="0">
                <a:solidFill>
                  <a:srgbClr val="1F5179"/>
                </a:solidFill>
                <a:cs typeface="Calibri"/>
              </a:rPr>
              <a:t>th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 grade: Ms. Acayan, Dr. Exum, Mr. Bordt, Dr. Little, Mrs. Hegde, Mrs. </a:t>
            </a:r>
            <a:r>
              <a:rPr lang="en-US" sz="2800" b="1" dirty="0" err="1">
                <a:solidFill>
                  <a:srgbClr val="1F5179"/>
                </a:solidFill>
                <a:cs typeface="Calibri"/>
              </a:rPr>
              <a:t>Fouhey</a:t>
            </a:r>
            <a:endParaRPr lang="en-US" sz="2800" b="1" dirty="0">
              <a:solidFill>
                <a:srgbClr val="1F5179"/>
              </a:solidFill>
              <a:cs typeface="Calibri"/>
            </a:endParaRPr>
          </a:p>
          <a:p>
            <a:r>
              <a:rPr lang="en-US" sz="2800" b="1" dirty="0">
                <a:solidFill>
                  <a:srgbClr val="1F5179"/>
                </a:solidFill>
                <a:cs typeface="Calibri"/>
              </a:rPr>
              <a:t>5</a:t>
            </a:r>
            <a:r>
              <a:rPr lang="en-US" sz="2800" b="1" baseline="30000" dirty="0">
                <a:solidFill>
                  <a:srgbClr val="1F5179"/>
                </a:solidFill>
                <a:cs typeface="Calibri"/>
              </a:rPr>
              <a:t>th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 Grade: Mrs. Morton, </a:t>
            </a:r>
            <a:r>
              <a:rPr lang="en-US" sz="2800" b="1" dirty="0" err="1">
                <a:solidFill>
                  <a:srgbClr val="1F5179"/>
                </a:solidFill>
                <a:cs typeface="Calibri"/>
              </a:rPr>
              <a:t>Mrs.Leavitt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, Mrs. Triska, Mrs. Sabio, Ms. </a:t>
            </a:r>
            <a:r>
              <a:rPr lang="en-US" sz="2800" b="1" dirty="0" err="1">
                <a:solidFill>
                  <a:srgbClr val="1F5179"/>
                </a:solidFill>
                <a:cs typeface="Calibri"/>
              </a:rPr>
              <a:t>Tourgoly</a:t>
            </a:r>
            <a:r>
              <a:rPr lang="en-US" sz="2800" b="1" dirty="0">
                <a:solidFill>
                  <a:srgbClr val="1F5179"/>
                </a:solidFill>
                <a:cs typeface="Calibri"/>
              </a:rPr>
              <a:t>, Mrs. Voelkel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49" y="2628933"/>
            <a:ext cx="3632358" cy="3227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696" y="1139424"/>
            <a:ext cx="1047980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Meet our GT Teachers (Elementary)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70818-62A3-B3DF-600F-3E241BDAFAF2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5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0224" y="1098821"/>
            <a:ext cx="838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F5179"/>
                </a:solidFill>
              </a:rPr>
              <a:t>Fort Bend ISD Gifted and Talented</a:t>
            </a:r>
          </a:p>
          <a:p>
            <a:pPr algn="ctr"/>
            <a:r>
              <a:rPr lang="en-US" sz="2400" b="1">
                <a:solidFill>
                  <a:srgbClr val="1F5179"/>
                </a:solidFill>
              </a:rPr>
              <a:t>Areas Served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73036" y="5249543"/>
            <a:ext cx="6823336" cy="1608457"/>
          </a:xfrm>
        </p:spPr>
        <p:txBody>
          <a:bodyPr/>
          <a:lstStyle/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Students are currently identified and served in the 4 core areas.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69014774"/>
              </p:ext>
            </p:extLst>
          </p:nvPr>
        </p:nvGraphicFramePr>
        <p:xfrm>
          <a:off x="2835965" y="2387163"/>
          <a:ext cx="6500192" cy="292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76FD1E-C130-A59A-5816-D845E27EB60A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6948" y="1195803"/>
            <a:ext cx="1040423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Differentiation is…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078182" y="2168237"/>
            <a:ext cx="8241992" cy="32766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/>
              <a:t>“… a teacher’s response to a </a:t>
            </a:r>
            <a:r>
              <a:rPr lang="en-US" i="1"/>
              <a:t>gifted</a:t>
            </a:r>
            <a:r>
              <a:rPr lang="en-US"/>
              <a:t> learner’s needs.” (Carol Ann Tomlinson) </a:t>
            </a:r>
            <a:endParaRPr lang="en-US" sz="3600"/>
          </a:p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r>
              <a:rPr lang="en-US"/>
              <a:t>“… customizing instruction so every </a:t>
            </a:r>
            <a:r>
              <a:rPr lang="en-US" b="1"/>
              <a:t>gifted learner</a:t>
            </a:r>
            <a:r>
              <a:rPr lang="en-US"/>
              <a:t> experiences continuous learning.” (Bertie Kingore)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B32556-AB59-210B-851C-14A1C0E29123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3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077" y="1098821"/>
            <a:ext cx="1037492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u="sng">
                <a:solidFill>
                  <a:srgbClr val="1F5179"/>
                </a:solidFill>
                <a:latin typeface="Calibri"/>
                <a:cs typeface="Calibri"/>
              </a:rPr>
              <a:t>How</a:t>
            </a:r>
            <a:r>
              <a:rPr lang="en-US" sz="3200" b="1">
                <a:solidFill>
                  <a:srgbClr val="1F5179"/>
                </a:solidFill>
                <a:latin typeface="Calibri"/>
                <a:cs typeface="Calibri"/>
              </a:rPr>
              <a:t> do we Differentiate?</a:t>
            </a:r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932329" y="2658124"/>
          <a:ext cx="8327343" cy="157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781">
                  <a:extLst>
                    <a:ext uri="{9D8B030D-6E8A-4147-A177-3AD203B41FA5}">
                      <a16:colId xmlns:a16="http://schemas.microsoft.com/office/drawing/2014/main" val="2362491519"/>
                    </a:ext>
                  </a:extLst>
                </a:gridCol>
                <a:gridCol w="2775781">
                  <a:extLst>
                    <a:ext uri="{9D8B030D-6E8A-4147-A177-3AD203B41FA5}">
                      <a16:colId xmlns:a16="http://schemas.microsoft.com/office/drawing/2014/main" val="2333266451"/>
                    </a:ext>
                  </a:extLst>
                </a:gridCol>
                <a:gridCol w="2775781">
                  <a:extLst>
                    <a:ext uri="{9D8B030D-6E8A-4147-A177-3AD203B41FA5}">
                      <a16:colId xmlns:a16="http://schemas.microsoft.com/office/drawing/2014/main" val="2223611726"/>
                    </a:ext>
                  </a:extLst>
                </a:gridCol>
              </a:tblGrid>
              <a:tr h="52357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2P’s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 C’s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 F’s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552503"/>
                  </a:ext>
                </a:extLst>
              </a:tr>
              <a:tr h="52357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Pre-assessment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Choice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Feedback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884523"/>
                  </a:ext>
                </a:extLst>
              </a:tr>
              <a:tr h="52357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Perky 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Flexibility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03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5564" y="6022172"/>
            <a:ext cx="910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Gentry, M. (2014). Total School Cluster Grouping and Differentiation: A Comprehensive Research Plan for Raising Student Achievement and Improving Teacher Practices (pp 100 – 105)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88D4B2-11BB-9ADE-1C33-ABE9585F02E5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770" y="895287"/>
            <a:ext cx="10531230" cy="604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u="sng">
                <a:solidFill>
                  <a:srgbClr val="1F5179"/>
                </a:solidFill>
              </a:rPr>
              <a:t>How</a:t>
            </a:r>
            <a:r>
              <a:rPr lang="en-US" sz="3200" b="1">
                <a:solidFill>
                  <a:srgbClr val="1F5179"/>
                </a:solidFill>
              </a:rPr>
              <a:t> do we Differentiate?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800" t="35081" r="31817" b="27389"/>
          <a:stretch/>
        </p:blipFill>
        <p:spPr>
          <a:xfrm>
            <a:off x="1706007" y="1718089"/>
            <a:ext cx="8841768" cy="4901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ED50F5-8458-AF1E-DD7A-69250B2FC942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4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041" y="1127866"/>
            <a:ext cx="90635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GT Services for Elementary Students includes ...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51800" y="1799261"/>
            <a:ext cx="5207783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1396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defTabSz="914400">
              <a:buNone/>
            </a:pPr>
            <a:endParaRPr lang="en-US" b="1">
              <a:latin typeface="Calibri"/>
              <a:cs typeface="Times New Roman"/>
            </a:endParaRPr>
          </a:p>
          <a:p>
            <a:pPr marL="0" indent="0" defTabSz="914400">
              <a:buNone/>
            </a:pPr>
            <a:r>
              <a:rPr lang="en-US" b="1">
                <a:latin typeface="Calibri"/>
                <a:cs typeface="Times New Roman"/>
              </a:rPr>
              <a:t>Elementary (K-5)</a:t>
            </a:r>
          </a:p>
          <a:p>
            <a:pPr marL="0" indent="0" defTabSz="914400">
              <a:buNone/>
            </a:pPr>
            <a:endParaRPr lang="en-US" b="1">
              <a:latin typeface="Calibri"/>
              <a:cs typeface="Times New Roman"/>
            </a:endParaRPr>
          </a:p>
          <a:p>
            <a:pPr defTabSz="914400">
              <a:buFont typeface="Wingdings" charset="0"/>
              <a:buChar char="q"/>
            </a:pPr>
            <a:r>
              <a:rPr lang="en-US" sz="2400" b="1">
                <a:latin typeface="Calibri"/>
                <a:cs typeface="Times New Roman"/>
              </a:rPr>
              <a:t> Cluster Grouping </a:t>
            </a:r>
            <a:r>
              <a:rPr lang="en-US" sz="2400">
                <a:latin typeface="Calibri"/>
                <a:cs typeface="Times New Roman"/>
              </a:rPr>
              <a:t>with differentiated instruction in core content areas (ELA, SS, Math, Science) </a:t>
            </a:r>
            <a:endParaRPr lang="en-US" sz="2400"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>
              <a:latin typeface="Calibri"/>
              <a:cs typeface="Times New Roman"/>
            </a:endParaRPr>
          </a:p>
          <a:p>
            <a:pPr marL="0" indent="0" defTabSz="914400">
              <a:buNone/>
            </a:pPr>
            <a:endParaRPr lang="en-US" b="1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en-US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en-US" sz="2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en-US">
              <a:cs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64" y="1989664"/>
            <a:ext cx="4575020" cy="3026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9AC3F-3BF5-FF25-DC86-A76044667596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5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181" y="1049712"/>
            <a:ext cx="321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F5179"/>
                </a:solidFill>
              </a:rPr>
              <a:t>Cluster Grouping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983605" y="1786209"/>
            <a:ext cx="8332234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1396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240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Gifted and Talented students are ensured opportunities to work together as a group, work with other students, and work independently during the school day as well as the entire school year.</a:t>
            </a:r>
          </a:p>
          <a:p>
            <a:pPr defTabSz="914400"/>
            <a:endParaRPr lang="en-US" altLang="en-US" sz="240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400"/>
            <a:r>
              <a:rPr lang="en-US" altLang="en-US" sz="240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GT students are placed together for instruction in the appropriate content area(s) for which they have been identified in cluster grouping. </a:t>
            </a:r>
          </a:p>
          <a:p>
            <a:pPr defTabSz="914400"/>
            <a:endParaRPr lang="en-US" altLang="en-US" sz="2400"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914400"/>
            <a:r>
              <a:rPr lang="en-US" altLang="en-US" sz="2400"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Teachers are trained to adapt curriculum and instruction for their gifted learners.</a:t>
            </a:r>
            <a:endParaRPr lang="en-US"/>
          </a:p>
          <a:p>
            <a:pPr defTabSz="914400"/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820A2A-1E8C-89AC-416E-206A69AFED53}"/>
              </a:ext>
            </a:extLst>
          </p:cNvPr>
          <p:cNvSpPr/>
          <p:nvPr/>
        </p:nvSpPr>
        <p:spPr>
          <a:xfrm>
            <a:off x="0" y="0"/>
            <a:ext cx="12192000" cy="752354"/>
          </a:xfrm>
          <a:prstGeom prst="rect">
            <a:avLst/>
          </a:prstGeom>
          <a:gradFill flip="none" rotWithShape="1">
            <a:gsLst>
              <a:gs pos="0">
                <a:srgbClr val="8F2827"/>
              </a:gs>
              <a:gs pos="74000">
                <a:srgbClr val="8F2827"/>
              </a:gs>
              <a:gs pos="83000">
                <a:srgbClr val="8F2827"/>
              </a:gs>
              <a:gs pos="48248">
                <a:srgbClr val="8F2827"/>
              </a:gs>
              <a:gs pos="100000">
                <a:srgbClr val="8F2827"/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BISD">
      <a:dk1>
        <a:srgbClr val="000000"/>
      </a:dk1>
      <a:lt1>
        <a:srgbClr val="FFFFFF"/>
      </a:lt1>
      <a:dk2>
        <a:srgbClr val="8F2828"/>
      </a:dk2>
      <a:lt2>
        <a:srgbClr val="E1D7C9"/>
      </a:lt2>
      <a:accent1>
        <a:srgbClr val="205178"/>
      </a:accent1>
      <a:accent2>
        <a:srgbClr val="C5692E"/>
      </a:accent2>
      <a:accent3>
        <a:srgbClr val="4F863C"/>
      </a:accent3>
      <a:accent4>
        <a:srgbClr val="76265F"/>
      </a:accent4>
      <a:accent5>
        <a:srgbClr val="0D6F74"/>
      </a:accent5>
      <a:accent6>
        <a:srgbClr val="C39B2E"/>
      </a:accent6>
      <a:hlink>
        <a:srgbClr val="205178"/>
      </a:hlink>
      <a:folHlink>
        <a:srgbClr val="C39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AD52E3E-1F4F-F144-B93E-3EA90FD808BF}" vid="{C87BE6F2-FA0A-6745-8504-90B4D301804C}"/>
    </a:ext>
  </a:extLst>
</a:theme>
</file>

<file path=ppt/theme/theme3.xml><?xml version="1.0" encoding="utf-8"?>
<a:theme xmlns:a="http://schemas.openxmlformats.org/drawingml/2006/main" name="Office Theme">
  <a:themeElements>
    <a:clrScheme name="FBISD Swatches 1">
      <a:dk1>
        <a:srgbClr val="545458"/>
      </a:dk1>
      <a:lt1>
        <a:srgbClr val="FFFFFF"/>
      </a:lt1>
      <a:dk2>
        <a:srgbClr val="205178"/>
      </a:dk2>
      <a:lt2>
        <a:srgbClr val="B7A99A"/>
      </a:lt2>
      <a:accent1>
        <a:srgbClr val="8F2828"/>
      </a:accent1>
      <a:accent2>
        <a:srgbClr val="0D6F74"/>
      </a:accent2>
      <a:accent3>
        <a:srgbClr val="4F863C"/>
      </a:accent3>
      <a:accent4>
        <a:srgbClr val="FFB81D"/>
      </a:accent4>
      <a:accent5>
        <a:srgbClr val="C5692E"/>
      </a:accent5>
      <a:accent6>
        <a:srgbClr val="75255E"/>
      </a:accent6>
      <a:hlink>
        <a:srgbClr val="0D6F7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MS_Mappings xmlns="42069859-a071-4fe4-a96c-8e42f19bb132" xsi:nil="true"/>
    <CultureName xmlns="42069859-a071-4fe4-a96c-8e42f19bb132" xsi:nil="true"/>
    <Owner xmlns="42069859-a071-4fe4-a96c-8e42f19bb132">
      <UserInfo>
        <DisplayName/>
        <AccountId xsi:nil="true"/>
        <AccountType/>
      </UserInfo>
    </Owner>
    <Students xmlns="42069859-a071-4fe4-a96c-8e42f19bb132">
      <UserInfo>
        <DisplayName/>
        <AccountId xsi:nil="true"/>
        <AccountType/>
      </UserInfo>
    </Students>
    <DefaultSectionNames xmlns="42069859-a071-4fe4-a96c-8e42f19bb132" xsi:nil="true"/>
    <Is_Collaboration_Space_Locked xmlns="42069859-a071-4fe4-a96c-8e42f19bb132" xsi:nil="true"/>
    <AppVersion xmlns="42069859-a071-4fe4-a96c-8e42f19bb132" xsi:nil="true"/>
    <IsNotebookLocked xmlns="42069859-a071-4fe4-a96c-8e42f19bb132" xsi:nil="true"/>
    <NotebookType xmlns="42069859-a071-4fe4-a96c-8e42f19bb132" xsi:nil="true"/>
    <Has_Teacher_Only_SectionGroup xmlns="42069859-a071-4fe4-a96c-8e42f19bb132" xsi:nil="true"/>
    <TeamsChannelId xmlns="42069859-a071-4fe4-a96c-8e42f19bb132" xsi:nil="true"/>
    <Invited_Teachers xmlns="42069859-a071-4fe4-a96c-8e42f19bb132" xsi:nil="true"/>
    <_ip_UnifiedCompliancePolicyProperties xmlns="http://schemas.microsoft.com/sharepoint/v3" xsi:nil="true"/>
    <Distribution_Groups xmlns="42069859-a071-4fe4-a96c-8e42f19bb132" xsi:nil="true"/>
    <Templates xmlns="42069859-a071-4fe4-a96c-8e42f19bb132" xsi:nil="true"/>
    <Invited_Students xmlns="42069859-a071-4fe4-a96c-8e42f19bb132" xsi:nil="true"/>
    <Math_Settings xmlns="42069859-a071-4fe4-a96c-8e42f19bb132" xsi:nil="true"/>
    <Self_Registration_Enabled xmlns="42069859-a071-4fe4-a96c-8e42f19bb132" xsi:nil="true"/>
    <FolderType xmlns="42069859-a071-4fe4-a96c-8e42f19bb132" xsi:nil="true"/>
    <Teachers xmlns="42069859-a071-4fe4-a96c-8e42f19bb132">
      <UserInfo>
        <DisplayName/>
        <AccountId xsi:nil="true"/>
        <AccountType/>
      </UserInfo>
    </Teachers>
    <Student_Groups xmlns="42069859-a071-4fe4-a96c-8e42f19bb132">
      <UserInfo>
        <DisplayName/>
        <AccountId xsi:nil="true"/>
        <AccountType/>
      </UserInfo>
    </Student_Group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ABCB212A64984F86AB3CDADDBD26EF" ma:contentTypeVersion="36" ma:contentTypeDescription="Create a new document." ma:contentTypeScope="" ma:versionID="fab707826a14b30d0020df949fd72ea7">
  <xsd:schema xmlns:xsd="http://www.w3.org/2001/XMLSchema" xmlns:xs="http://www.w3.org/2001/XMLSchema" xmlns:p="http://schemas.microsoft.com/office/2006/metadata/properties" xmlns:ns1="http://schemas.microsoft.com/sharepoint/v3" xmlns:ns3="5736bf9a-5be7-46f1-a3a1-7b80a9c7f1c2" xmlns:ns4="42069859-a071-4fe4-a96c-8e42f19bb132" targetNamespace="http://schemas.microsoft.com/office/2006/metadata/properties" ma:root="true" ma:fieldsID="e1f38763e48aa40febe4cb2081c4aa1f" ns1:_="" ns3:_="" ns4:_="">
    <xsd:import namespace="http://schemas.microsoft.com/sharepoint/v3"/>
    <xsd:import namespace="5736bf9a-5be7-46f1-a3a1-7b80a9c7f1c2"/>
    <xsd:import namespace="42069859-a071-4fe4-a96c-8e42f19bb13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6bf9a-5be7-46f1-a3a1-7b80a9c7f1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69859-a071-4fe4-a96c-8e42f19bb1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3" nillable="true" ma:displayName="Notebook Type" ma:internalName="NotebookType">
      <xsd:simpleType>
        <xsd:restriction base="dms:Text"/>
      </xsd:simpleType>
    </xsd:element>
    <xsd:element name="FolderType" ma:index="24" nillable="true" ma:displayName="Folder Type" ma:internalName="FolderType">
      <xsd:simpleType>
        <xsd:restriction base="dms:Text"/>
      </xsd:simpleType>
    </xsd:element>
    <xsd:element name="CultureName" ma:index="25" nillable="true" ma:displayName="Culture Name" ma:internalName="CultureName">
      <xsd:simpleType>
        <xsd:restriction base="dms:Text"/>
      </xsd:simpleType>
    </xsd:element>
    <xsd:element name="AppVersion" ma:index="26" nillable="true" ma:displayName="App Version" ma:internalName="AppVersion">
      <xsd:simpleType>
        <xsd:restriction base="dms:Text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Owner" ma:index="2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DefaultSectionNames" ma:index="3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MediaLengthInSeconds" ma:index="4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B113AD-F1B4-4E3B-9425-360073EB06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33FBD5-606B-46C0-A944-C4C4EDBD4433}">
  <ds:schemaRefs>
    <ds:schemaRef ds:uri="42069859-a071-4fe4-a96c-8e42f19bb132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925827C-7796-4CC3-9C5D-889EF198737B}">
  <ds:schemaRefs>
    <ds:schemaRef ds:uri="42069859-a071-4fe4-a96c-8e42f19bb132"/>
    <ds:schemaRef ds:uri="5736bf9a-5be7-46f1-a3a1-7b80a9c7f1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9067</TotalTime>
  <Words>1727</Words>
  <Application>Microsoft Office PowerPoint</Application>
  <PresentationFormat>Widescreen</PresentationFormat>
  <Paragraphs>209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 Display</vt:lpstr>
      <vt:lpstr>Arial</vt:lpstr>
      <vt:lpstr>Calibri</vt:lpstr>
      <vt:lpstr>Calibri Light</vt:lpstr>
      <vt:lpstr>Cambria</vt:lpstr>
      <vt:lpstr>Myriad Pro</vt:lpstr>
      <vt:lpstr>Wingdings</vt:lpstr>
      <vt:lpstr>Office Theme</vt:lpstr>
      <vt:lpstr>1_Office Theme</vt:lpstr>
      <vt:lpstr>Office Theme</vt:lpstr>
      <vt:lpstr>PowerPoint Presentation</vt:lpstr>
      <vt:lpstr>Cornerstone Elementary Gifted Services Seprtember 11,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GT Initiatives</vt:lpstr>
      <vt:lpstr>Innovation Hour</vt:lpstr>
      <vt:lpstr>Innovation Hour</vt:lpstr>
      <vt:lpstr>GT Learning Plan</vt:lpstr>
      <vt:lpstr>GT Learning Plan</vt:lpstr>
      <vt:lpstr>PowerPoint Presentation</vt:lpstr>
      <vt:lpstr>PowerPoint Presentation</vt:lpstr>
      <vt:lpstr>Goal Setting Timeline</vt:lpstr>
      <vt:lpstr>Additional Information</vt:lpstr>
      <vt:lpstr>PowerPoint Presentation</vt:lpstr>
      <vt:lpstr>PowerPoint Presentation</vt:lpstr>
      <vt:lpstr>GT PAC Overview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Danish</dc:creator>
  <cp:lastModifiedBy>Wilson, Monica</cp:lastModifiedBy>
  <cp:revision>9</cp:revision>
  <dcterms:created xsi:type="dcterms:W3CDTF">2020-07-13T13:57:23Z</dcterms:created>
  <dcterms:modified xsi:type="dcterms:W3CDTF">2025-09-16T21:29:14Z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0x01010056ABCB212A64984F86AB3CDADDBD26EF</vt:lpwstr>
  </property>
</Properties>
</file>